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7" r:id="rId2"/>
    <p:sldId id="258" r:id="rId3"/>
    <p:sldId id="271" r:id="rId4"/>
    <p:sldId id="266" r:id="rId5"/>
    <p:sldId id="288" r:id="rId6"/>
    <p:sldId id="265" r:id="rId7"/>
    <p:sldId id="272" r:id="rId8"/>
    <p:sldId id="274" r:id="rId9"/>
    <p:sldId id="275" r:id="rId10"/>
    <p:sldId id="276" r:id="rId11"/>
    <p:sldId id="299" r:id="rId12"/>
    <p:sldId id="279" r:id="rId13"/>
    <p:sldId id="280" r:id="rId14"/>
    <p:sldId id="281" r:id="rId15"/>
    <p:sldId id="305" r:id="rId16"/>
    <p:sldId id="298" r:id="rId17"/>
    <p:sldId id="308" r:id="rId18"/>
    <p:sldId id="300" r:id="rId19"/>
    <p:sldId id="277" r:id="rId20"/>
    <p:sldId id="284" r:id="rId21"/>
    <p:sldId id="285" r:id="rId22"/>
    <p:sldId id="286" r:id="rId23"/>
    <p:sldId id="287" r:id="rId24"/>
    <p:sldId id="263" r:id="rId25"/>
    <p:sldId id="291" r:id="rId26"/>
    <p:sldId id="268" r:id="rId27"/>
    <p:sldId id="294" r:id="rId28"/>
    <p:sldId id="295" r:id="rId29"/>
    <p:sldId id="290" r:id="rId30"/>
    <p:sldId id="297" r:id="rId31"/>
    <p:sldId id="309" r:id="rId32"/>
    <p:sldId id="289" r:id="rId33"/>
    <p:sldId id="292" r:id="rId34"/>
    <p:sldId id="296" r:id="rId35"/>
    <p:sldId id="293" r:id="rId36"/>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5A13BAF-954A-4EC1-800A-0975CB2B26AD}">
          <p14:sldIdLst>
            <p14:sldId id="257"/>
            <p14:sldId id="258"/>
            <p14:sldId id="271"/>
            <p14:sldId id="266"/>
            <p14:sldId id="288"/>
            <p14:sldId id="265"/>
            <p14:sldId id="272"/>
            <p14:sldId id="274"/>
          </p14:sldIdLst>
        </p14:section>
        <p14:section name="Section sans titre" id="{B6BA0525-27F6-4334-9B8E-A4CB833F0C60}">
          <p14:sldIdLst>
            <p14:sldId id="275"/>
            <p14:sldId id="276"/>
            <p14:sldId id="299"/>
            <p14:sldId id="279"/>
            <p14:sldId id="280"/>
            <p14:sldId id="281"/>
            <p14:sldId id="305"/>
            <p14:sldId id="298"/>
            <p14:sldId id="308"/>
            <p14:sldId id="300"/>
            <p14:sldId id="277"/>
            <p14:sldId id="284"/>
            <p14:sldId id="285"/>
            <p14:sldId id="286"/>
            <p14:sldId id="287"/>
            <p14:sldId id="263"/>
            <p14:sldId id="291"/>
            <p14:sldId id="268"/>
            <p14:sldId id="294"/>
            <p14:sldId id="295"/>
            <p14:sldId id="290"/>
            <p14:sldId id="297"/>
            <p14:sldId id="309"/>
            <p14:sldId id="289"/>
            <p14:sldId id="292"/>
            <p14:sldId id="296"/>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7" autoAdjust="0"/>
    <p:restoredTop sz="96437" autoAdjust="0"/>
  </p:normalViewPr>
  <p:slideViewPr>
    <p:cSldViewPr snapToGrid="0">
      <p:cViewPr varScale="1">
        <p:scale>
          <a:sx n="112" d="100"/>
          <a:sy n="112" d="100"/>
        </p:scale>
        <p:origin x="106" y="365"/>
      </p:cViewPr>
      <p:guideLst/>
    </p:cSldViewPr>
  </p:slideViewPr>
  <p:notesTextViewPr>
    <p:cViewPr>
      <p:scale>
        <a:sx n="1" d="1"/>
        <a:sy n="1" d="1"/>
      </p:scale>
      <p:origin x="0" y="0"/>
    </p:cViewPr>
  </p:notesTextViewPr>
  <p:notesViewPr>
    <p:cSldViewPr snapToGrid="0">
      <p:cViewPr varScale="1">
        <p:scale>
          <a:sx n="89" d="100"/>
          <a:sy n="89" d="100"/>
        </p:scale>
        <p:origin x="300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35.jpeg"/></Relationships>
</file>

<file path=ppt/diagrams/_rels/data2.xml.rels><?xml version="1.0" encoding="UTF-8" standalone="yes"?>
<Relationships xmlns="http://schemas.openxmlformats.org/package/2006/relationships"><Relationship Id="rId1" Type="http://schemas.openxmlformats.org/officeDocument/2006/relationships/image" Target="../media/image39.jpeg"/></Relationships>
</file>

<file path=ppt/diagrams/_rels/data3.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F05DD5-84B1-4C81-8C12-D21F83EBB6D5}" type="doc">
      <dgm:prSet loTypeId="urn:microsoft.com/office/officeart/2008/layout/TitledPictureBlocks" loCatId="picture" qsTypeId="urn:microsoft.com/office/officeart/2005/8/quickstyle/simple1" qsCatId="simple" csTypeId="urn:microsoft.com/office/officeart/2005/8/colors/accent1_2" csCatId="accent1" phldr="1"/>
      <dgm:spPr/>
    </dgm:pt>
    <dgm:pt modelId="{2830EC91-BCFD-4F9F-B96A-3BD119C535D1}">
      <dgm:prSet phldrT="[Texte]" custT="1"/>
      <dgm:spPr/>
      <dgm:t>
        <a:bodyPr/>
        <a:lstStyle/>
        <a:p>
          <a:r>
            <a:rPr lang="fr-FR" sz="800" dirty="0"/>
            <a:t>Stérilisateur à bocaux</a:t>
          </a:r>
        </a:p>
      </dgm:t>
    </dgm:pt>
    <dgm:pt modelId="{01E754B1-FF10-4B8C-B83D-390C51088670}" type="parTrans" cxnId="{E121B70D-CC4F-44FA-BF1E-8B703467330F}">
      <dgm:prSet/>
      <dgm:spPr/>
      <dgm:t>
        <a:bodyPr/>
        <a:lstStyle/>
        <a:p>
          <a:endParaRPr lang="fr-FR"/>
        </a:p>
      </dgm:t>
    </dgm:pt>
    <dgm:pt modelId="{9261A988-A1DC-4B9E-BF27-C4FBF5ECE8C6}" type="sibTrans" cxnId="{E121B70D-CC4F-44FA-BF1E-8B703467330F}">
      <dgm:prSet/>
      <dgm:spPr/>
      <dgm:t>
        <a:bodyPr/>
        <a:lstStyle/>
        <a:p>
          <a:endParaRPr lang="fr-FR"/>
        </a:p>
      </dgm:t>
    </dgm:pt>
    <dgm:pt modelId="{3BE532A1-E746-43AE-92F7-B1FEDA8F78CD}" type="pres">
      <dgm:prSet presAssocID="{7EF05DD5-84B1-4C81-8C12-D21F83EBB6D5}" presName="rootNode" presStyleCnt="0">
        <dgm:presLayoutVars>
          <dgm:chMax/>
          <dgm:chPref/>
          <dgm:dir/>
          <dgm:animLvl val="lvl"/>
        </dgm:presLayoutVars>
      </dgm:prSet>
      <dgm:spPr/>
    </dgm:pt>
    <dgm:pt modelId="{40EDBF9D-CE56-49B3-A477-D764A29B66E2}" type="pres">
      <dgm:prSet presAssocID="{2830EC91-BCFD-4F9F-B96A-3BD119C535D1}" presName="composite" presStyleCnt="0"/>
      <dgm:spPr/>
    </dgm:pt>
    <dgm:pt modelId="{D86EBB95-476D-40B5-9751-4B7902BB5A45}" type="pres">
      <dgm:prSet presAssocID="{2830EC91-BCFD-4F9F-B96A-3BD119C535D1}" presName="ParentText" presStyleLbl="node1" presStyleIdx="0" presStyleCnt="1" custScaleY="259259" custLinFactY="-20533" custLinFactNeighborX="2330" custLinFactNeighborY="-100000">
        <dgm:presLayoutVars>
          <dgm:chMax val="1"/>
          <dgm:chPref val="1"/>
          <dgm:bulletEnabled val="1"/>
        </dgm:presLayoutVars>
      </dgm:prSet>
      <dgm:spPr/>
    </dgm:pt>
    <dgm:pt modelId="{43FA74BC-CB7B-498D-BEFB-2DA2B6B540EB}" type="pres">
      <dgm:prSet presAssocID="{2830EC91-BCFD-4F9F-B96A-3BD119C535D1}" presName="Image" presStyleLbl="b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dgm:spPr>
    </dgm:pt>
    <dgm:pt modelId="{956FC650-B274-4493-A173-E08F1FD52B6F}" type="pres">
      <dgm:prSet presAssocID="{2830EC91-BCFD-4F9F-B96A-3BD119C535D1}" presName="ChildText" presStyleLbl="fgAcc1" presStyleIdx="0" presStyleCnt="0">
        <dgm:presLayoutVars>
          <dgm:chMax val="0"/>
          <dgm:chPref val="0"/>
          <dgm:bulletEnabled val="1"/>
        </dgm:presLayoutVars>
      </dgm:prSet>
      <dgm:spPr/>
    </dgm:pt>
  </dgm:ptLst>
  <dgm:cxnLst>
    <dgm:cxn modelId="{E121B70D-CC4F-44FA-BF1E-8B703467330F}" srcId="{7EF05DD5-84B1-4C81-8C12-D21F83EBB6D5}" destId="{2830EC91-BCFD-4F9F-B96A-3BD119C535D1}" srcOrd="0" destOrd="0" parTransId="{01E754B1-FF10-4B8C-B83D-390C51088670}" sibTransId="{9261A988-A1DC-4B9E-BF27-C4FBF5ECE8C6}"/>
    <dgm:cxn modelId="{1E6CBC87-0EC1-4134-9359-EAE7BFFF49A2}" type="presOf" srcId="{7EF05DD5-84B1-4C81-8C12-D21F83EBB6D5}" destId="{3BE532A1-E746-43AE-92F7-B1FEDA8F78CD}" srcOrd="0" destOrd="0" presId="urn:microsoft.com/office/officeart/2008/layout/TitledPictureBlocks"/>
    <dgm:cxn modelId="{4A743EF1-8A8B-4424-9920-BA55B6B7E58C}" type="presOf" srcId="{2830EC91-BCFD-4F9F-B96A-3BD119C535D1}" destId="{D86EBB95-476D-40B5-9751-4B7902BB5A45}" srcOrd="0" destOrd="0" presId="urn:microsoft.com/office/officeart/2008/layout/TitledPictureBlocks"/>
    <dgm:cxn modelId="{2E7050C0-E638-49FB-8DBC-3A9EA6EC8406}" type="presParOf" srcId="{3BE532A1-E746-43AE-92F7-B1FEDA8F78CD}" destId="{40EDBF9D-CE56-49B3-A477-D764A29B66E2}" srcOrd="0" destOrd="0" presId="urn:microsoft.com/office/officeart/2008/layout/TitledPictureBlocks"/>
    <dgm:cxn modelId="{6BE31328-AE9D-4785-A8A2-14D082C1DD58}" type="presParOf" srcId="{40EDBF9D-CE56-49B3-A477-D764A29B66E2}" destId="{D86EBB95-476D-40B5-9751-4B7902BB5A45}" srcOrd="0" destOrd="0" presId="urn:microsoft.com/office/officeart/2008/layout/TitledPictureBlocks"/>
    <dgm:cxn modelId="{9A7C1E70-3E35-41D3-8F67-5C0F0DD99ED0}" type="presParOf" srcId="{40EDBF9D-CE56-49B3-A477-D764A29B66E2}" destId="{43FA74BC-CB7B-498D-BEFB-2DA2B6B540EB}" srcOrd="1" destOrd="0" presId="urn:microsoft.com/office/officeart/2008/layout/TitledPictureBlocks"/>
    <dgm:cxn modelId="{BCD2723C-5FA3-4ADE-B9EE-9E92BEB032E3}" type="presParOf" srcId="{40EDBF9D-CE56-49B3-A477-D764A29B66E2}" destId="{956FC650-B274-4493-A173-E08F1FD52B6F}" srcOrd="2" destOrd="0" presId="urn:microsoft.com/office/officeart/2008/layout/TitledPictureBlock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1FF9E6-3D5A-4965-B8EA-335FC56BFDDD}" type="doc">
      <dgm:prSet loTypeId="urn:microsoft.com/office/officeart/2005/8/layout/pList1" loCatId="list" qsTypeId="urn:microsoft.com/office/officeart/2005/8/quickstyle/simple1" qsCatId="simple" csTypeId="urn:microsoft.com/office/officeart/2005/8/colors/accent1_2" csCatId="accent1" phldr="1"/>
      <dgm:spPr/>
    </dgm:pt>
    <dgm:pt modelId="{55695136-F527-435F-980F-177C14192C25}">
      <dgm:prSet phldrT="[Texte]" custT="1"/>
      <dgm:spPr/>
      <dgm:t>
        <a:bodyPr/>
        <a:lstStyle/>
        <a:p>
          <a:r>
            <a:rPr lang="fr-FR" sz="1100" b="1" i="0" dirty="0">
              <a:solidFill>
                <a:schemeClr val="accent4">
                  <a:lumMod val="50000"/>
                </a:schemeClr>
              </a:solidFill>
              <a:latin typeface="Alef" panose="00000500000000000000" pitchFamily="2" charset="-79"/>
              <a:cs typeface="Alef" panose="00000500000000000000" pitchFamily="2" charset="-79"/>
            </a:rPr>
            <a:t>Dimension : 2mx1,19m</a:t>
          </a:r>
        </a:p>
        <a:p>
          <a:r>
            <a:rPr lang="fr-FR" sz="1100" b="1" i="0" dirty="0">
              <a:solidFill>
                <a:schemeClr val="accent4">
                  <a:lumMod val="50000"/>
                </a:schemeClr>
              </a:solidFill>
              <a:latin typeface="Alef" panose="00000500000000000000" pitchFamily="2" charset="-79"/>
              <a:cs typeface="Alef" panose="00000500000000000000" pitchFamily="2" charset="-79"/>
            </a:rPr>
            <a:t> hauteur sans la </a:t>
          </a:r>
          <a:r>
            <a:rPr lang="fr-FR" sz="1100" b="1" i="0" dirty="0" err="1">
              <a:solidFill>
                <a:schemeClr val="accent4">
                  <a:lumMod val="50000"/>
                </a:schemeClr>
              </a:solidFill>
              <a:latin typeface="Alef" panose="00000500000000000000" pitchFamily="2" charset="-79"/>
              <a:cs typeface="Alef" panose="00000500000000000000" pitchFamily="2" charset="-79"/>
            </a:rPr>
            <a:t>bache</a:t>
          </a:r>
          <a:r>
            <a:rPr lang="fr-FR" sz="1100" b="1" i="0" dirty="0">
              <a:solidFill>
                <a:schemeClr val="accent4">
                  <a:lumMod val="50000"/>
                </a:schemeClr>
              </a:solidFill>
              <a:latin typeface="Alef" panose="00000500000000000000" pitchFamily="2" charset="-79"/>
              <a:cs typeface="Alef" panose="00000500000000000000" pitchFamily="2" charset="-79"/>
            </a:rPr>
            <a:t>  0,4m</a:t>
          </a:r>
        </a:p>
      </dgm:t>
    </dgm:pt>
    <dgm:pt modelId="{E1DE41E7-B17A-4C1C-B38C-6262E8610D2A}" type="parTrans" cxnId="{9D6AD45D-8DE3-4663-8710-0F864EA76B61}">
      <dgm:prSet/>
      <dgm:spPr/>
      <dgm:t>
        <a:bodyPr/>
        <a:lstStyle/>
        <a:p>
          <a:endParaRPr lang="fr-FR"/>
        </a:p>
      </dgm:t>
    </dgm:pt>
    <dgm:pt modelId="{A6C00574-55AE-4DEE-917B-7A8EC6530F74}" type="sibTrans" cxnId="{9D6AD45D-8DE3-4663-8710-0F864EA76B61}">
      <dgm:prSet/>
      <dgm:spPr/>
      <dgm:t>
        <a:bodyPr/>
        <a:lstStyle/>
        <a:p>
          <a:endParaRPr lang="fr-FR"/>
        </a:p>
      </dgm:t>
    </dgm:pt>
    <dgm:pt modelId="{D9062A4D-E2FC-40C5-A1B5-2C394B940F50}" type="pres">
      <dgm:prSet presAssocID="{211FF9E6-3D5A-4965-B8EA-335FC56BFDDD}" presName="Name0" presStyleCnt="0">
        <dgm:presLayoutVars>
          <dgm:dir/>
          <dgm:resizeHandles val="exact"/>
        </dgm:presLayoutVars>
      </dgm:prSet>
      <dgm:spPr/>
    </dgm:pt>
    <dgm:pt modelId="{49748063-43F9-42DD-99EF-B30A7B4839D2}" type="pres">
      <dgm:prSet presAssocID="{55695136-F527-435F-980F-177C14192C25}" presName="compNode" presStyleCnt="0"/>
      <dgm:spPr/>
    </dgm:pt>
    <dgm:pt modelId="{99F4B14F-76CF-497E-88CF-01D8AEFADA13}" type="pres">
      <dgm:prSet presAssocID="{55695136-F527-435F-980F-177C14192C25}" presName="pictRect" presStyleLbl="node1" presStyleIdx="0" presStyleCnt="1" custLinFactNeighborX="31853" custLinFactNeighborY="-1970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ED73D8A8-3B4C-4A17-8689-7B208F20A845}" type="pres">
      <dgm:prSet presAssocID="{55695136-F527-435F-980F-177C14192C25}" presName="textRect" presStyleLbl="revTx" presStyleIdx="0" presStyleCnt="1" custScaleX="118272">
        <dgm:presLayoutVars>
          <dgm:bulletEnabled val="1"/>
        </dgm:presLayoutVars>
      </dgm:prSet>
      <dgm:spPr/>
    </dgm:pt>
  </dgm:ptLst>
  <dgm:cxnLst>
    <dgm:cxn modelId="{9D6AD45D-8DE3-4663-8710-0F864EA76B61}" srcId="{211FF9E6-3D5A-4965-B8EA-335FC56BFDDD}" destId="{55695136-F527-435F-980F-177C14192C25}" srcOrd="0" destOrd="0" parTransId="{E1DE41E7-B17A-4C1C-B38C-6262E8610D2A}" sibTransId="{A6C00574-55AE-4DEE-917B-7A8EC6530F74}"/>
    <dgm:cxn modelId="{5666A354-40AF-4335-9962-5CAA875BD746}" type="presOf" srcId="{211FF9E6-3D5A-4965-B8EA-335FC56BFDDD}" destId="{D9062A4D-E2FC-40C5-A1B5-2C394B940F50}" srcOrd="0" destOrd="0" presId="urn:microsoft.com/office/officeart/2005/8/layout/pList1"/>
    <dgm:cxn modelId="{A347E6AB-2E9C-4FEB-B135-B6EAC271ABC1}" type="presOf" srcId="{55695136-F527-435F-980F-177C14192C25}" destId="{ED73D8A8-3B4C-4A17-8689-7B208F20A845}" srcOrd="0" destOrd="0" presId="urn:microsoft.com/office/officeart/2005/8/layout/pList1"/>
    <dgm:cxn modelId="{AB20E2CA-7A29-4457-AFDE-C674EC943CB7}" type="presParOf" srcId="{D9062A4D-E2FC-40C5-A1B5-2C394B940F50}" destId="{49748063-43F9-42DD-99EF-B30A7B4839D2}" srcOrd="0" destOrd="0" presId="urn:microsoft.com/office/officeart/2005/8/layout/pList1"/>
    <dgm:cxn modelId="{6663A305-7A1B-494C-BE98-2890DEFD09B0}" type="presParOf" srcId="{49748063-43F9-42DD-99EF-B30A7B4839D2}" destId="{99F4B14F-76CF-497E-88CF-01D8AEFADA13}" srcOrd="0" destOrd="0" presId="urn:microsoft.com/office/officeart/2005/8/layout/pList1"/>
    <dgm:cxn modelId="{8262C8CD-4998-404E-9636-703BA64D5E67}" type="presParOf" srcId="{49748063-43F9-42DD-99EF-B30A7B4839D2}" destId="{ED73D8A8-3B4C-4A17-8689-7B208F20A845}" srcOrd="1" destOrd="0" presId="urn:microsoft.com/office/officeart/2005/8/layout/pList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F53F1-FD4C-45C8-99B0-154518356FA6}" type="doc">
      <dgm:prSet loTypeId="urn:microsoft.com/office/officeart/2005/8/layout/pList1" loCatId="list" qsTypeId="urn:microsoft.com/office/officeart/2005/8/quickstyle/simple1" qsCatId="simple" csTypeId="urn:microsoft.com/office/officeart/2005/8/colors/accent1_2" csCatId="accent1" phldr="1"/>
      <dgm:spPr/>
    </dgm:pt>
    <dgm:pt modelId="{4174AE2E-A725-4497-8F9B-287B61F4A2AF}">
      <dgm:prSet phldrT="[Texte]"/>
      <dgm:spPr/>
      <dgm:t>
        <a:bodyPr/>
        <a:lstStyle/>
        <a:p>
          <a:r>
            <a:rPr lang="fr-FR" dirty="0">
              <a:solidFill>
                <a:schemeClr val="accent4">
                  <a:lumMod val="50000"/>
                </a:schemeClr>
              </a:solidFill>
              <a:latin typeface="Alef" panose="00000500000000000000" pitchFamily="2" charset="-79"/>
              <a:cs typeface="Alef" panose="00000500000000000000" pitchFamily="2" charset="-79"/>
            </a:rPr>
            <a:t>Poissonnière </a:t>
          </a:r>
        </a:p>
      </dgm:t>
    </dgm:pt>
    <dgm:pt modelId="{157D7074-548D-4468-B93D-C83639F29B7A}" type="parTrans" cxnId="{E6D0DAED-2C2C-46EA-9B84-DCC50327C9A1}">
      <dgm:prSet/>
      <dgm:spPr/>
      <dgm:t>
        <a:bodyPr/>
        <a:lstStyle/>
        <a:p>
          <a:endParaRPr lang="fr-FR"/>
        </a:p>
      </dgm:t>
    </dgm:pt>
    <dgm:pt modelId="{0D1F318E-6F48-45C0-9283-DBB4272C992E}" type="sibTrans" cxnId="{E6D0DAED-2C2C-46EA-9B84-DCC50327C9A1}">
      <dgm:prSet/>
      <dgm:spPr/>
      <dgm:t>
        <a:bodyPr/>
        <a:lstStyle/>
        <a:p>
          <a:endParaRPr lang="fr-FR"/>
        </a:p>
      </dgm:t>
    </dgm:pt>
    <dgm:pt modelId="{BA3B7CD0-9829-48EF-A039-B558D935153B}" type="pres">
      <dgm:prSet presAssocID="{80FF53F1-FD4C-45C8-99B0-154518356FA6}" presName="Name0" presStyleCnt="0">
        <dgm:presLayoutVars>
          <dgm:dir/>
          <dgm:resizeHandles val="exact"/>
        </dgm:presLayoutVars>
      </dgm:prSet>
      <dgm:spPr/>
    </dgm:pt>
    <dgm:pt modelId="{F20C711A-CA6A-47F4-936D-4104EFB6AA2B}" type="pres">
      <dgm:prSet presAssocID="{4174AE2E-A725-4497-8F9B-287B61F4A2AF}" presName="compNode" presStyleCnt="0"/>
      <dgm:spPr/>
    </dgm:pt>
    <dgm:pt modelId="{15AB8C02-EB2F-4AE3-839B-E3AA57F273C0}" type="pres">
      <dgm:prSet presAssocID="{4174AE2E-A725-4497-8F9B-287B61F4A2AF}" presName="pictRect" presStyleLbl="node1" presStyleIdx="0" presStyleCnt="1" custScaleX="117310" custLinFactNeighborX="13734" custLinFactNeighborY="-65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dgm:spPr>
    </dgm:pt>
    <dgm:pt modelId="{642AE9D9-DBE5-497E-B1B4-1B659F56A38D}" type="pres">
      <dgm:prSet presAssocID="{4174AE2E-A725-4497-8F9B-287B61F4A2AF}" presName="textRect" presStyleLbl="revTx" presStyleIdx="0" presStyleCnt="1" custAng="2847459" custScaleX="106138" custLinFactNeighborX="33025" custLinFactNeighborY="33525">
        <dgm:presLayoutVars>
          <dgm:bulletEnabled val="1"/>
        </dgm:presLayoutVars>
      </dgm:prSet>
      <dgm:spPr/>
    </dgm:pt>
  </dgm:ptLst>
  <dgm:cxnLst>
    <dgm:cxn modelId="{8D51F064-95A3-415C-BF3B-0C06E95F1B5A}" type="presOf" srcId="{4174AE2E-A725-4497-8F9B-287B61F4A2AF}" destId="{642AE9D9-DBE5-497E-B1B4-1B659F56A38D}" srcOrd="0" destOrd="0" presId="urn:microsoft.com/office/officeart/2005/8/layout/pList1"/>
    <dgm:cxn modelId="{E6D0DAED-2C2C-46EA-9B84-DCC50327C9A1}" srcId="{80FF53F1-FD4C-45C8-99B0-154518356FA6}" destId="{4174AE2E-A725-4497-8F9B-287B61F4A2AF}" srcOrd="0" destOrd="0" parTransId="{157D7074-548D-4468-B93D-C83639F29B7A}" sibTransId="{0D1F318E-6F48-45C0-9283-DBB4272C992E}"/>
    <dgm:cxn modelId="{D5816CEF-1651-47A1-A0FB-3F18602C422F}" type="presOf" srcId="{80FF53F1-FD4C-45C8-99B0-154518356FA6}" destId="{BA3B7CD0-9829-48EF-A039-B558D935153B}" srcOrd="0" destOrd="0" presId="urn:microsoft.com/office/officeart/2005/8/layout/pList1"/>
    <dgm:cxn modelId="{7060AFBE-1759-433D-AA48-488185B16B91}" type="presParOf" srcId="{BA3B7CD0-9829-48EF-A039-B558D935153B}" destId="{F20C711A-CA6A-47F4-936D-4104EFB6AA2B}" srcOrd="0" destOrd="0" presId="urn:microsoft.com/office/officeart/2005/8/layout/pList1"/>
    <dgm:cxn modelId="{56F2B0B9-54A6-4B94-AD8B-89C73C6EA44B}" type="presParOf" srcId="{F20C711A-CA6A-47F4-936D-4104EFB6AA2B}" destId="{15AB8C02-EB2F-4AE3-839B-E3AA57F273C0}" srcOrd="0" destOrd="0" presId="urn:microsoft.com/office/officeart/2005/8/layout/pList1"/>
    <dgm:cxn modelId="{AE3671BD-F46E-48E9-9BB2-09BB53E20071}" type="presParOf" srcId="{F20C711A-CA6A-47F4-936D-4104EFB6AA2B}" destId="{642AE9D9-DBE5-497E-B1B4-1B659F56A38D}" srcOrd="1" destOrd="0" presId="urn:microsoft.com/office/officeart/2005/8/layout/pList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A74BC-CB7B-498D-BEFB-2DA2B6B540EB}">
      <dsp:nvSpPr>
        <dsp:cNvPr id="0" name=""/>
        <dsp:cNvSpPr/>
      </dsp:nvSpPr>
      <dsp:spPr>
        <a:xfrm>
          <a:off x="745" y="672349"/>
          <a:ext cx="1137776" cy="9640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6EBB95-476D-40B5-9751-4B7902BB5A45}">
      <dsp:nvSpPr>
        <dsp:cNvPr id="0" name=""/>
        <dsp:cNvSpPr/>
      </dsp:nvSpPr>
      <dsp:spPr>
        <a:xfrm>
          <a:off x="27255" y="156255"/>
          <a:ext cx="1137776" cy="4303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Stérilisateur à bocaux</a:t>
          </a:r>
        </a:p>
      </dsp:txBody>
      <dsp:txXfrm>
        <a:off x="27255" y="156255"/>
        <a:ext cx="1137776" cy="430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4B14F-76CF-497E-88CF-01D8AEFADA13}">
      <dsp:nvSpPr>
        <dsp:cNvPr id="0" name=""/>
        <dsp:cNvSpPr/>
      </dsp:nvSpPr>
      <dsp:spPr>
        <a:xfrm>
          <a:off x="1298853" y="0"/>
          <a:ext cx="2198726" cy="151492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D8A8-3B4C-4A17-8689-7B208F20A845}">
      <dsp:nvSpPr>
        <dsp:cNvPr id="0" name=""/>
        <dsp:cNvSpPr/>
      </dsp:nvSpPr>
      <dsp:spPr>
        <a:xfrm>
          <a:off x="448551" y="1515457"/>
          <a:ext cx="2600477" cy="81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fr-FR" sz="1100" b="1" i="0" kern="1200" dirty="0">
              <a:solidFill>
                <a:schemeClr val="accent4">
                  <a:lumMod val="50000"/>
                </a:schemeClr>
              </a:solidFill>
              <a:latin typeface="Alef" panose="00000500000000000000" pitchFamily="2" charset="-79"/>
              <a:cs typeface="Alef" panose="00000500000000000000" pitchFamily="2" charset="-79"/>
            </a:rPr>
            <a:t>Dimension : 2mx1,19m</a:t>
          </a:r>
        </a:p>
        <a:p>
          <a:pPr marL="0" lvl="0" indent="0" algn="ctr" defTabSz="488950">
            <a:lnSpc>
              <a:spcPct val="90000"/>
            </a:lnSpc>
            <a:spcBef>
              <a:spcPct val="0"/>
            </a:spcBef>
            <a:spcAft>
              <a:spcPct val="35000"/>
            </a:spcAft>
            <a:buNone/>
          </a:pPr>
          <a:r>
            <a:rPr lang="fr-FR" sz="1100" b="1" i="0" kern="1200" dirty="0">
              <a:solidFill>
                <a:schemeClr val="accent4">
                  <a:lumMod val="50000"/>
                </a:schemeClr>
              </a:solidFill>
              <a:latin typeface="Alef" panose="00000500000000000000" pitchFamily="2" charset="-79"/>
              <a:cs typeface="Alef" panose="00000500000000000000" pitchFamily="2" charset="-79"/>
            </a:rPr>
            <a:t> hauteur sans la </a:t>
          </a:r>
          <a:r>
            <a:rPr lang="fr-FR" sz="1100" b="1" i="0" kern="1200" dirty="0" err="1">
              <a:solidFill>
                <a:schemeClr val="accent4">
                  <a:lumMod val="50000"/>
                </a:schemeClr>
              </a:solidFill>
              <a:latin typeface="Alef" panose="00000500000000000000" pitchFamily="2" charset="-79"/>
              <a:cs typeface="Alef" panose="00000500000000000000" pitchFamily="2" charset="-79"/>
            </a:rPr>
            <a:t>bache</a:t>
          </a:r>
          <a:r>
            <a:rPr lang="fr-FR" sz="1100" b="1" i="0" kern="1200" dirty="0">
              <a:solidFill>
                <a:schemeClr val="accent4">
                  <a:lumMod val="50000"/>
                </a:schemeClr>
              </a:solidFill>
              <a:latin typeface="Alef" panose="00000500000000000000" pitchFamily="2" charset="-79"/>
              <a:cs typeface="Alef" panose="00000500000000000000" pitchFamily="2" charset="-79"/>
            </a:rPr>
            <a:t>  0,4m</a:t>
          </a:r>
        </a:p>
      </dsp:txBody>
      <dsp:txXfrm>
        <a:off x="448551" y="1515457"/>
        <a:ext cx="2600477" cy="81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B8C02-EB2F-4AE3-839B-E3AA57F273C0}">
      <dsp:nvSpPr>
        <dsp:cNvPr id="0" name=""/>
        <dsp:cNvSpPr/>
      </dsp:nvSpPr>
      <dsp:spPr>
        <a:xfrm>
          <a:off x="341" y="0"/>
          <a:ext cx="1113869" cy="65421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2AE9D9-DBE5-497E-B1B4-1B659F56A38D}">
      <dsp:nvSpPr>
        <dsp:cNvPr id="0" name=""/>
        <dsp:cNvSpPr/>
      </dsp:nvSpPr>
      <dsp:spPr>
        <a:xfrm rot="2847459">
          <a:off x="366785" y="654868"/>
          <a:ext cx="1007790" cy="352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fr-FR" sz="1100" kern="1200" dirty="0">
              <a:solidFill>
                <a:schemeClr val="accent4">
                  <a:lumMod val="50000"/>
                </a:schemeClr>
              </a:solidFill>
              <a:latin typeface="Alef" panose="00000500000000000000" pitchFamily="2" charset="-79"/>
              <a:cs typeface="Alef" panose="00000500000000000000" pitchFamily="2" charset="-79"/>
            </a:rPr>
            <a:t>Poissonnière </a:t>
          </a:r>
        </a:p>
      </dsp:txBody>
      <dsp:txXfrm>
        <a:off x="366785" y="654868"/>
        <a:ext cx="1007790" cy="352268"/>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30F44109-6525-4707-8FCB-831590E4D85F}" type="datetime1">
              <a:rPr lang="fr-FR" smtClean="0"/>
              <a:t>15/11/2023</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fr-FR" smtClean="0"/>
              <a:pPr algn="r" rtl="0"/>
              <a:t>‹N°›</a:t>
            </a:fld>
            <a:endParaRPr lang="fr-FR" dirty="0"/>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55600FC2-B0C2-47FF-9826-EA7F77C89DB9}" type="datetime1">
              <a:rPr lang="fr-FR" smtClean="0"/>
              <a:pPr/>
              <a:t>15/11/2023</a:t>
            </a:fld>
            <a:endParaRPr lang="fr-FR" dirty="0"/>
          </a:p>
        </p:txBody>
      </p:sp>
      <p:sp>
        <p:nvSpPr>
          <p:cNvPr id="4" name="Espace réservé d’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C8DC57A8-AE18-4654-B6AF-04B3577165BE}" type="slidenum">
              <a:rPr lang="fr-FR" smtClean="0"/>
              <a:pPr algn="r"/>
              <a:t>‹N°›</a:t>
            </a:fld>
            <a:endParaRPr lang="fr-FR"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1</a:t>
            </a:fld>
            <a:endParaRPr lang="fr-FR" dirty="0"/>
          </a:p>
        </p:txBody>
      </p:sp>
    </p:spTree>
    <p:extLst>
      <p:ext uri="{BB962C8B-B14F-4D97-AF65-F5344CB8AC3E}">
        <p14:creationId xmlns:p14="http://schemas.microsoft.com/office/powerpoint/2010/main" val="1558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26</a:t>
            </a:fld>
            <a:endParaRPr lang="fr-FR" dirty="0"/>
          </a:p>
        </p:txBody>
      </p:sp>
    </p:spTree>
    <p:extLst>
      <p:ext uri="{BB962C8B-B14F-4D97-AF65-F5344CB8AC3E}">
        <p14:creationId xmlns:p14="http://schemas.microsoft.com/office/powerpoint/2010/main" val="276232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27</a:t>
            </a:fld>
            <a:endParaRPr lang="fr-FR" dirty="0"/>
          </a:p>
        </p:txBody>
      </p:sp>
    </p:spTree>
    <p:extLst>
      <p:ext uri="{BB962C8B-B14F-4D97-AF65-F5344CB8AC3E}">
        <p14:creationId xmlns:p14="http://schemas.microsoft.com/office/powerpoint/2010/main" val="21176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28</a:t>
            </a:fld>
            <a:endParaRPr lang="fr-FR" dirty="0"/>
          </a:p>
        </p:txBody>
      </p:sp>
    </p:spTree>
    <p:extLst>
      <p:ext uri="{BB962C8B-B14F-4D97-AF65-F5344CB8AC3E}">
        <p14:creationId xmlns:p14="http://schemas.microsoft.com/office/powerpoint/2010/main" val="260527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29</a:t>
            </a:fld>
            <a:endParaRPr lang="fr-FR" dirty="0"/>
          </a:p>
        </p:txBody>
      </p:sp>
    </p:spTree>
    <p:extLst>
      <p:ext uri="{BB962C8B-B14F-4D97-AF65-F5344CB8AC3E}">
        <p14:creationId xmlns:p14="http://schemas.microsoft.com/office/powerpoint/2010/main" val="117760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30</a:t>
            </a:fld>
            <a:endParaRPr lang="fr-FR" dirty="0"/>
          </a:p>
        </p:txBody>
      </p:sp>
    </p:spTree>
    <p:extLst>
      <p:ext uri="{BB962C8B-B14F-4D97-AF65-F5344CB8AC3E}">
        <p14:creationId xmlns:p14="http://schemas.microsoft.com/office/powerpoint/2010/main" val="52606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31</a:t>
            </a:fld>
            <a:endParaRPr lang="fr-FR" dirty="0"/>
          </a:p>
        </p:txBody>
      </p:sp>
    </p:spTree>
    <p:extLst>
      <p:ext uri="{BB962C8B-B14F-4D97-AF65-F5344CB8AC3E}">
        <p14:creationId xmlns:p14="http://schemas.microsoft.com/office/powerpoint/2010/main" val="3837881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32</a:t>
            </a:fld>
            <a:endParaRPr lang="fr-FR" dirty="0"/>
          </a:p>
        </p:txBody>
      </p:sp>
    </p:spTree>
    <p:extLst>
      <p:ext uri="{BB962C8B-B14F-4D97-AF65-F5344CB8AC3E}">
        <p14:creationId xmlns:p14="http://schemas.microsoft.com/office/powerpoint/2010/main" val="285646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33</a:t>
            </a:fld>
            <a:endParaRPr lang="fr-FR" dirty="0"/>
          </a:p>
        </p:txBody>
      </p:sp>
    </p:spTree>
    <p:extLst>
      <p:ext uri="{BB962C8B-B14F-4D97-AF65-F5344CB8AC3E}">
        <p14:creationId xmlns:p14="http://schemas.microsoft.com/office/powerpoint/2010/main" val="422472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34</a:t>
            </a:fld>
            <a:endParaRPr lang="fr-FR" dirty="0"/>
          </a:p>
        </p:txBody>
      </p:sp>
    </p:spTree>
    <p:extLst>
      <p:ext uri="{BB962C8B-B14F-4D97-AF65-F5344CB8AC3E}">
        <p14:creationId xmlns:p14="http://schemas.microsoft.com/office/powerpoint/2010/main" val="297181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35</a:t>
            </a:fld>
            <a:endParaRPr lang="fr-FR" dirty="0"/>
          </a:p>
        </p:txBody>
      </p:sp>
    </p:spTree>
    <p:extLst>
      <p:ext uri="{BB962C8B-B14F-4D97-AF65-F5344CB8AC3E}">
        <p14:creationId xmlns:p14="http://schemas.microsoft.com/office/powerpoint/2010/main" val="423208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a:t>
            </a:fld>
            <a:endParaRPr lang="fr-FR" dirty="0"/>
          </a:p>
        </p:txBody>
      </p:sp>
    </p:spTree>
    <p:extLst>
      <p:ext uri="{BB962C8B-B14F-4D97-AF65-F5344CB8AC3E}">
        <p14:creationId xmlns:p14="http://schemas.microsoft.com/office/powerpoint/2010/main" val="371821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3</a:t>
            </a:fld>
            <a:endParaRPr lang="fr-FR" dirty="0"/>
          </a:p>
        </p:txBody>
      </p:sp>
    </p:spTree>
    <p:extLst>
      <p:ext uri="{BB962C8B-B14F-4D97-AF65-F5344CB8AC3E}">
        <p14:creationId xmlns:p14="http://schemas.microsoft.com/office/powerpoint/2010/main" val="201083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4</a:t>
            </a:fld>
            <a:endParaRPr lang="fr-FR" dirty="0"/>
          </a:p>
        </p:txBody>
      </p:sp>
    </p:spTree>
    <p:extLst>
      <p:ext uri="{BB962C8B-B14F-4D97-AF65-F5344CB8AC3E}">
        <p14:creationId xmlns:p14="http://schemas.microsoft.com/office/powerpoint/2010/main" val="1954376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5</a:t>
            </a:fld>
            <a:endParaRPr lang="fr-FR" dirty="0"/>
          </a:p>
        </p:txBody>
      </p:sp>
    </p:spTree>
    <p:extLst>
      <p:ext uri="{BB962C8B-B14F-4D97-AF65-F5344CB8AC3E}">
        <p14:creationId xmlns:p14="http://schemas.microsoft.com/office/powerpoint/2010/main" val="362303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6</a:t>
            </a:fld>
            <a:endParaRPr lang="fr-FR" dirty="0"/>
          </a:p>
        </p:txBody>
      </p:sp>
    </p:spTree>
    <p:extLst>
      <p:ext uri="{BB962C8B-B14F-4D97-AF65-F5344CB8AC3E}">
        <p14:creationId xmlns:p14="http://schemas.microsoft.com/office/powerpoint/2010/main" val="35236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8</a:t>
            </a:fld>
            <a:endParaRPr lang="fr-FR" dirty="0"/>
          </a:p>
        </p:txBody>
      </p:sp>
    </p:spTree>
    <p:extLst>
      <p:ext uri="{BB962C8B-B14F-4D97-AF65-F5344CB8AC3E}">
        <p14:creationId xmlns:p14="http://schemas.microsoft.com/office/powerpoint/2010/main" val="290396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24</a:t>
            </a:fld>
            <a:endParaRPr lang="fr-FR" dirty="0"/>
          </a:p>
        </p:txBody>
      </p:sp>
    </p:spTree>
    <p:extLst>
      <p:ext uri="{BB962C8B-B14F-4D97-AF65-F5344CB8AC3E}">
        <p14:creationId xmlns:p14="http://schemas.microsoft.com/office/powerpoint/2010/main" val="110332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8DC57A8-AE18-4654-B6AF-04B3577165BE}" type="slidenum">
              <a:rPr lang="fr-FR" smtClean="0"/>
              <a:pPr algn="r"/>
              <a:t>25</a:t>
            </a:fld>
            <a:endParaRPr lang="fr-FR" dirty="0"/>
          </a:p>
        </p:txBody>
      </p:sp>
    </p:spTree>
    <p:extLst>
      <p:ext uri="{BB962C8B-B14F-4D97-AF65-F5344CB8AC3E}">
        <p14:creationId xmlns:p14="http://schemas.microsoft.com/office/powerpoint/2010/main" val="2653043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fr-FR"/>
              <a:t>Modifiez le style du titre</a:t>
            </a:r>
            <a:endParaRPr lang="fr-FR" dirty="0"/>
          </a:p>
        </p:txBody>
      </p:sp>
      <p:sp>
        <p:nvSpPr>
          <p:cNvPr id="3" name="Sous-titre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fr-FR"/>
              <a:t>Modifiez le style des sous-titres du masque</a:t>
            </a:r>
            <a:endParaRPr lang="fr-FR"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ois images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066214" y="421594"/>
            <a:ext cx="2286000" cy="1885508"/>
          </a:xfrm>
        </p:spPr>
        <p:txBody>
          <a:bodyPr rtlCol="0">
            <a:normAutofit/>
          </a:bodyPr>
          <a:lstStyle>
            <a:lvl1pPr algn="l" rtl="0">
              <a:defRPr sz="2400"/>
            </a:lvl1pPr>
          </a:lstStyle>
          <a:p>
            <a:pPr rtl="0"/>
            <a:r>
              <a:rPr lang="fr-FR"/>
              <a:t>Modifiez le style du titre</a:t>
            </a:r>
            <a:endParaRPr lang="fr-FR" dirty="0"/>
          </a:p>
        </p:txBody>
      </p:sp>
      <p:grpSp>
        <p:nvGrpSpPr>
          <p:cNvPr id="84" name="Groupe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6"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7"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8"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9"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0"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1"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2"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3"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4"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5"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6"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97" name="Espace réservé d’image 33" descr="Espace réservé vide pour ajouter une image. Cliquez sur l’espace réservé et sélectionnez l’image à ajouter."/>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grpSp>
        <p:nvGrpSpPr>
          <p:cNvPr id="98" name="Groupe 97"/>
          <p:cNvGrpSpPr/>
          <p:nvPr/>
        </p:nvGrpSpPr>
        <p:grpSpPr>
          <a:xfrm>
            <a:off x="5322489" y="319177"/>
            <a:ext cx="3389607" cy="2710838"/>
            <a:chOff x="895350" y="3313113"/>
            <a:chExt cx="3613151" cy="2790825"/>
          </a:xfrm>
          <a:solidFill>
            <a:schemeClr val="tx1">
              <a:lumMod val="50000"/>
            </a:schemeClr>
          </a:solidFill>
        </p:grpSpPr>
        <p:sp>
          <p:nvSpPr>
            <p:cNvPr id="99"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0"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1"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2"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3"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4"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5"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6"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7"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8"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9"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0"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111" name="Espace réservé d’image 33" descr="Espace réservé vide pour ajouter une image. Cliquez sur l’espace réservé et sélectionnez l’image à ajouter."/>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grpSp>
        <p:nvGrpSpPr>
          <p:cNvPr id="112" name="Groupe 111"/>
          <p:cNvGrpSpPr/>
          <p:nvPr/>
        </p:nvGrpSpPr>
        <p:grpSpPr>
          <a:xfrm>
            <a:off x="5322489" y="3245640"/>
            <a:ext cx="3389607" cy="2710838"/>
            <a:chOff x="895350" y="3313113"/>
            <a:chExt cx="3613151" cy="2790825"/>
          </a:xfrm>
          <a:solidFill>
            <a:schemeClr val="tx1">
              <a:lumMod val="50000"/>
            </a:schemeClr>
          </a:solidFill>
        </p:grpSpPr>
        <p:sp>
          <p:nvSpPr>
            <p:cNvPr id="113"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4"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5"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6"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7"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8"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9"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0"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1"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2"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3"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4"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125" name="Espace réservé d’image 33" descr="Espace réservé vide pour ajouter une image. Cliquez sur l’espace réservé et sélectionnez l’image à ajouter."/>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126" name="Espace réservé du texte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sp>
        <p:nvSpPr>
          <p:cNvPr id="8" name="Espace réservé du numéro de diapositive 7"/>
          <p:cNvSpPr>
            <a:spLocks noGrp="1"/>
          </p:cNvSpPr>
          <p:nvPr>
            <p:ph type="sldNum" sz="quarter" idx="12"/>
          </p:nvPr>
        </p:nvSpPr>
        <p:spPr/>
        <p:txBody>
          <a:bodyPr rtlCol="0"/>
          <a:lstStyle/>
          <a:p>
            <a:pPr rtl="0"/>
            <a:fld id="{022B156B-59AE-415F-B24B-8756D48BB977}" type="slidenum">
              <a:rPr lang="fr-FR" smtClean="0"/>
              <a:pPr/>
              <a:t>‹N°›</a:t>
            </a:fld>
            <a:endParaRPr lang="fr-FR" dirty="0"/>
          </a:p>
        </p:txBody>
      </p:sp>
      <p:sp>
        <p:nvSpPr>
          <p:cNvPr id="7" name="Espace réservé du pied de page 6"/>
          <p:cNvSpPr>
            <a:spLocks noGrp="1"/>
          </p:cNvSpPr>
          <p:nvPr>
            <p:ph type="ftr" sz="quarter" idx="11"/>
          </p:nvPr>
        </p:nvSpPr>
        <p:spPr/>
        <p:txBody>
          <a:bodyPr rtlCol="0"/>
          <a:lstStyle/>
          <a:p>
            <a:pPr rtl="0"/>
            <a:endParaRPr lang="fr-FR" dirty="0"/>
          </a:p>
        </p:txBody>
      </p:sp>
      <p:sp>
        <p:nvSpPr>
          <p:cNvPr id="6" name="Espace réservé de la date 5"/>
          <p:cNvSpPr>
            <a:spLocks noGrp="1"/>
          </p:cNvSpPr>
          <p:nvPr>
            <p:ph type="dt" sz="half" idx="10"/>
          </p:nvPr>
        </p:nvSpPr>
        <p:spPr/>
        <p:txBody>
          <a:bodyPr rtlCol="0"/>
          <a:lstStyle>
            <a:lvl1pPr>
              <a:defRPr/>
            </a:lvl1pPr>
          </a:lstStyle>
          <a:p>
            <a:fld id="{E8405801-45BA-4E16-B90B-05CB4F3B494B}" type="datetime1">
              <a:rPr lang="fr-FR" smtClean="0"/>
              <a:pPr/>
              <a:t>15/11/2023</a:t>
            </a:fld>
            <a:endParaRPr lang="fr-FR"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fr-FR"/>
              <a:t>Modifiez le style du titre</a:t>
            </a:r>
            <a:endParaRPr lang="fr-FR" dirty="0"/>
          </a:p>
        </p:txBody>
      </p:sp>
      <p:sp>
        <p:nvSpPr>
          <p:cNvPr id="3" name="Espace réservé du contenu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sp>
        <p:nvSpPr>
          <p:cNvPr id="7" name="Espace réservé du numéro de diapositive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fr-FR" smtClean="0"/>
              <a:pPr/>
              <a:t>‹N°›</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a:xfrm>
            <a:off x="8075611" y="6019801"/>
            <a:ext cx="1396260" cy="228600"/>
          </a:xfrm>
        </p:spPr>
        <p:txBody>
          <a:bodyPr rtlCol="0"/>
          <a:lstStyle>
            <a:lvl1pPr>
              <a:defRPr/>
            </a:lvl1pPr>
          </a:lstStyle>
          <a:p>
            <a:fld id="{5D402225-A0BB-4261-999F-CF28F5F94268}" type="datetime1">
              <a:rPr lang="fr-FR" smtClean="0"/>
              <a:pPr/>
              <a:t>15/11/2023</a:t>
            </a:fld>
            <a:endParaRPr lang="fr-FR"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fr-FR"/>
              <a:t>Modifiez le style du titre</a:t>
            </a:r>
            <a:endParaRPr lang="fr-FR" dirty="0"/>
          </a:p>
        </p:txBody>
      </p:sp>
      <p:grpSp>
        <p:nvGrpSpPr>
          <p:cNvPr id="8" name="Groupe 7"/>
          <p:cNvGrpSpPr/>
          <p:nvPr/>
        </p:nvGrpSpPr>
        <p:grpSpPr>
          <a:xfrm>
            <a:off x="595546" y="781398"/>
            <a:ext cx="6433398" cy="5053665"/>
            <a:chOff x="5162444" y="781398"/>
            <a:chExt cx="6433398" cy="5053665"/>
          </a:xfrm>
        </p:grpSpPr>
        <p:sp>
          <p:nvSpPr>
            <p:cNvPr id="9" name="Forme libre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 name="Forme libre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nvGrpSpPr>
            <p:cNvPr id="11" name="Groupe 10"/>
            <p:cNvGrpSpPr/>
            <p:nvPr/>
          </p:nvGrpSpPr>
          <p:grpSpPr>
            <a:xfrm>
              <a:off x="5814205" y="859113"/>
              <a:ext cx="5129146" cy="4880471"/>
              <a:chOff x="7856559" y="859113"/>
              <a:chExt cx="3086791" cy="4880471"/>
            </a:xfrm>
          </p:grpSpPr>
          <p:sp>
            <p:nvSpPr>
              <p:cNvPr id="20" name="Forme libre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1" name="Forme libre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12" name="Forme libre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Forme libre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4" name="Forme libre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Forme libre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6" name="Forme libre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7" name="Forme libre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8" name="Forme libre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Forme libre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3" name="Espace réservé d’image 2" descr="Espace réservé vide pour ajouter une image. Cliquez sur l’espace réservé et sélectionnez l’image à ajouter."/>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fr-FR"/>
              <a:t>Cliquez sur l'icône pour ajouter une image</a:t>
            </a:r>
            <a:endParaRPr lang="fr-FR" dirty="0"/>
          </a:p>
        </p:txBody>
      </p:sp>
      <p:sp>
        <p:nvSpPr>
          <p:cNvPr id="4" name="Espace réservé du texte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sp>
        <p:nvSpPr>
          <p:cNvPr id="7" name="Espace réservé du numéro de diapositive 6"/>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p:txBody>
          <a:bodyPr rtlCol="0"/>
          <a:lstStyle>
            <a:lvl1pPr>
              <a:defRPr/>
            </a:lvl1pPr>
          </a:lstStyle>
          <a:p>
            <a:fld id="{CFE19890-E203-4F29-91EA-9D8FCF3B97FC}" type="datetime1">
              <a:rPr lang="fr-FR" smtClean="0"/>
              <a:pPr/>
              <a:t>15/11/2023</a:t>
            </a:fld>
            <a:endParaRPr lang="fr-FR"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numéro de diapositive 5"/>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02D71D5E-8FED-49D7-918A-BA1D8CCD7B9F}" type="datetime1">
              <a:rPr lang="fr-FR" smtClean="0"/>
              <a:pPr/>
              <a:t>15/11/2023</a:t>
            </a:fld>
            <a:endParaRPr lang="fr-FR"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624268" y="304800"/>
            <a:ext cx="1729531" cy="5676900"/>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838199" y="304800"/>
            <a:ext cx="8633671" cy="5676900"/>
          </a:xfrm>
        </p:spPr>
        <p:txBody>
          <a:bodyPr vert="eaVert"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numéro de diapositive 5"/>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9ED6B917-7E14-4B31-A1D5-38C55D264C09}" type="datetime1">
              <a:rPr lang="fr-FR" smtClean="0"/>
              <a:pPr/>
              <a:t>15/11/2023</a:t>
            </a:fld>
            <a:endParaRPr lang="fr-FR"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numéro de diapositive 5"/>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755D6175-BB73-49DE-94C2-615D1D73AF89}" type="datetime1">
              <a:rPr lang="fr-FR" smtClean="0"/>
              <a:pPr/>
              <a:t>15/11/2023</a:t>
            </a:fld>
            <a:endParaRPr lang="fr-FR"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fr-FR"/>
              <a:t>Modifiez le style du titre</a:t>
            </a:r>
            <a:endParaRPr lang="fr-FR" dirty="0"/>
          </a:p>
        </p:txBody>
      </p:sp>
      <p:sp>
        <p:nvSpPr>
          <p:cNvPr id="3" name="Espace réservé du texte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fr-FR"/>
              <a:t>Modifier les styles du texte du masque</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3" name="Espace réservé du contenu 2"/>
          <p:cNvSpPr>
            <a:spLocks noGrp="1"/>
          </p:cNvSpPr>
          <p:nvPr>
            <p:ph sz="half" idx="1"/>
          </p:nvPr>
        </p:nvSpPr>
        <p:spPr>
          <a:xfrm>
            <a:off x="1065212" y="1825625"/>
            <a:ext cx="4954588" cy="4187952"/>
          </a:xfrm>
        </p:spPr>
        <p:txBody>
          <a:bodyPr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172200" y="1825625"/>
            <a:ext cx="4951414" cy="4187952"/>
          </a:xfrm>
        </p:spPr>
        <p:txBody>
          <a:bodyPr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7" name="Espace réservé du numéro de diapositive 6"/>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p:txBody>
          <a:bodyPr rtlCol="0"/>
          <a:lstStyle>
            <a:lvl1pPr>
              <a:defRPr/>
            </a:lvl1pPr>
          </a:lstStyle>
          <a:p>
            <a:fld id="{554F6FEE-9449-414B-97F1-D10EBE0251EA}" type="datetime1">
              <a:rPr lang="fr-FR" smtClean="0"/>
              <a:pPr/>
              <a:t>15/11/2023</a:t>
            </a:fld>
            <a:endParaRPr lang="fr-FR"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Modifier les styles du texte du masque</a:t>
            </a:r>
          </a:p>
        </p:txBody>
      </p:sp>
      <p:sp>
        <p:nvSpPr>
          <p:cNvPr id="4" name="Espace réservé du contenu 3"/>
          <p:cNvSpPr>
            <a:spLocks noGrp="1"/>
          </p:cNvSpPr>
          <p:nvPr>
            <p:ph sz="half" idx="2"/>
          </p:nvPr>
        </p:nvSpPr>
        <p:spPr>
          <a:xfrm>
            <a:off x="1069848" y="2505075"/>
            <a:ext cx="4956048" cy="3476625"/>
          </a:xfrm>
        </p:spPr>
        <p:txBody>
          <a:bodyPr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Modifier les styles du texte du masque</a:t>
            </a:r>
          </a:p>
        </p:txBody>
      </p:sp>
      <p:sp>
        <p:nvSpPr>
          <p:cNvPr id="6" name="Espace réservé du contenu 5"/>
          <p:cNvSpPr>
            <a:spLocks noGrp="1"/>
          </p:cNvSpPr>
          <p:nvPr>
            <p:ph sz="quarter" idx="4"/>
          </p:nvPr>
        </p:nvSpPr>
        <p:spPr>
          <a:xfrm>
            <a:off x="6172200" y="2505075"/>
            <a:ext cx="4956048" cy="3476625"/>
          </a:xfrm>
        </p:spPr>
        <p:txBody>
          <a:bodyPr rtlCol="0"/>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9" name="Espace réservé du numéro de diapositive 8"/>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8" name="Espace réservé du pied de page 7"/>
          <p:cNvSpPr>
            <a:spLocks noGrp="1"/>
          </p:cNvSpPr>
          <p:nvPr>
            <p:ph type="ftr" sz="quarter" idx="11"/>
          </p:nvPr>
        </p:nvSpPr>
        <p:spPr/>
        <p:txBody>
          <a:bodyPr rtlCol="0"/>
          <a:lstStyle/>
          <a:p>
            <a:pPr rtl="0"/>
            <a:endParaRPr lang="fr-FR" dirty="0"/>
          </a:p>
        </p:txBody>
      </p:sp>
      <p:sp>
        <p:nvSpPr>
          <p:cNvPr id="7" name="Espace réservé de la date 6"/>
          <p:cNvSpPr>
            <a:spLocks noGrp="1"/>
          </p:cNvSpPr>
          <p:nvPr>
            <p:ph type="dt" sz="half" idx="10"/>
          </p:nvPr>
        </p:nvSpPr>
        <p:spPr/>
        <p:txBody>
          <a:bodyPr rtlCol="0"/>
          <a:lstStyle>
            <a:lvl1pPr>
              <a:defRPr/>
            </a:lvl1pPr>
          </a:lstStyle>
          <a:p>
            <a:fld id="{E132E50F-0813-49A5-B43A-301177A5BFA8}" type="datetime1">
              <a:rPr lang="fr-FR" smtClean="0"/>
              <a:pPr/>
              <a:t>15/11/2023</a:t>
            </a:fld>
            <a:endParaRPr lang="fr-FR"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5" name="Espace réservé du numéro de diapositive 4"/>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4" name="Espace réservé du pied de page 3"/>
          <p:cNvSpPr>
            <a:spLocks noGrp="1"/>
          </p:cNvSpPr>
          <p:nvPr>
            <p:ph type="ftr" sz="quarter" idx="11"/>
          </p:nvPr>
        </p:nvSpPr>
        <p:spPr/>
        <p:txBody>
          <a:bodyPr rtlCol="0"/>
          <a:lstStyle/>
          <a:p>
            <a:pPr rtl="0"/>
            <a:endParaRPr lang="fr-FR" dirty="0"/>
          </a:p>
        </p:txBody>
      </p:sp>
      <p:sp>
        <p:nvSpPr>
          <p:cNvPr id="3" name="Espace réservé de la date 2"/>
          <p:cNvSpPr>
            <a:spLocks noGrp="1"/>
          </p:cNvSpPr>
          <p:nvPr>
            <p:ph type="dt" sz="half" idx="10"/>
          </p:nvPr>
        </p:nvSpPr>
        <p:spPr/>
        <p:txBody>
          <a:bodyPr rtlCol="0"/>
          <a:lstStyle>
            <a:lvl1pPr>
              <a:defRPr/>
            </a:lvl1pPr>
          </a:lstStyle>
          <a:p>
            <a:fld id="{D9910A9B-8775-4FA2-9053-97A28704979B}" type="datetime1">
              <a:rPr lang="fr-FR" smtClean="0"/>
              <a:pPr/>
              <a:t>15/11/2023</a:t>
            </a:fld>
            <a:endParaRPr lang="fr-FR"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rtlCol="0"/>
          <a:lstStyle/>
          <a:p>
            <a:pPr rtl="0"/>
            <a:fld id="{022B156B-59AE-415F-B24B-8756D48BB977}" type="slidenum">
              <a:rPr lang="fr-FR" smtClean="0"/>
              <a:t>‹N°›</a:t>
            </a:fld>
            <a:endParaRPr lang="fr-FR" dirty="0"/>
          </a:p>
        </p:txBody>
      </p:sp>
      <p:sp>
        <p:nvSpPr>
          <p:cNvPr id="3" name="Espace réservé du pied de page 2"/>
          <p:cNvSpPr>
            <a:spLocks noGrp="1"/>
          </p:cNvSpPr>
          <p:nvPr>
            <p:ph type="ftr" sz="quarter" idx="11"/>
          </p:nvPr>
        </p:nvSpPr>
        <p:spPr/>
        <p:txBody>
          <a:bodyPr rtlCol="0"/>
          <a:lstStyle/>
          <a:p>
            <a:pPr rtl="0"/>
            <a:endParaRPr lang="fr-FR" dirty="0"/>
          </a:p>
        </p:txBody>
      </p:sp>
      <p:sp>
        <p:nvSpPr>
          <p:cNvPr id="2" name="Espace réservé de la date 1"/>
          <p:cNvSpPr>
            <a:spLocks noGrp="1"/>
          </p:cNvSpPr>
          <p:nvPr>
            <p:ph type="dt" sz="half" idx="10"/>
          </p:nvPr>
        </p:nvSpPr>
        <p:spPr/>
        <p:txBody>
          <a:bodyPr rtlCol="0"/>
          <a:lstStyle>
            <a:lvl1pPr>
              <a:defRPr/>
            </a:lvl1pPr>
          </a:lstStyle>
          <a:p>
            <a:fld id="{55048D7F-F53C-490F-B39B-4D2B15AA61C8}" type="datetime1">
              <a:rPr lang="fr-FR" smtClean="0"/>
              <a:pPr/>
              <a:t>15/11/2023</a:t>
            </a:fld>
            <a:endParaRPr lang="fr-FR"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ux images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65212" y="304799"/>
            <a:ext cx="10058402" cy="1216152"/>
          </a:xfrm>
        </p:spPr>
        <p:txBody>
          <a:bodyPr rtlCol="0"/>
          <a:lstStyle>
            <a:lvl1pPr algn="l" rtl="0">
              <a:defRPr/>
            </a:lvl1pPr>
          </a:lstStyle>
          <a:p>
            <a:pPr rtl="0"/>
            <a:r>
              <a:rPr lang="fr-FR"/>
              <a:t>Modifiez le style du titre</a:t>
            </a:r>
            <a:endParaRPr lang="fr-FR" dirty="0"/>
          </a:p>
        </p:txBody>
      </p:sp>
      <p:grpSp>
        <p:nvGrpSpPr>
          <p:cNvPr id="9" name="Groupe 8"/>
          <p:cNvGrpSpPr/>
          <p:nvPr/>
        </p:nvGrpSpPr>
        <p:grpSpPr>
          <a:xfrm>
            <a:off x="1052422" y="1733550"/>
            <a:ext cx="4360503" cy="3050038"/>
            <a:chOff x="895350" y="3313113"/>
            <a:chExt cx="3613151" cy="2790825"/>
          </a:xfrm>
          <a:solidFill>
            <a:schemeClr val="tx1">
              <a:lumMod val="50000"/>
            </a:schemeClr>
          </a:solidFill>
        </p:grpSpPr>
        <p:sp>
          <p:nvSpPr>
            <p:cNvPr id="10"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1"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2"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4"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6"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7"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8"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0"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1"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36" name="Espace réservé d’image 33" descr="Espace réservé vide pour ajouter une image. Cliquez sur l’espace réservé et sélectionnez l’image à ajouter."/>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39" name="Espace réservé du texte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grpSp>
        <p:nvGrpSpPr>
          <p:cNvPr id="22" name="Groupe 21"/>
          <p:cNvGrpSpPr/>
          <p:nvPr/>
        </p:nvGrpSpPr>
        <p:grpSpPr>
          <a:xfrm>
            <a:off x="6763111" y="1733550"/>
            <a:ext cx="4360503" cy="3050038"/>
            <a:chOff x="895350" y="3313113"/>
            <a:chExt cx="3613151" cy="2790825"/>
          </a:xfrm>
          <a:solidFill>
            <a:schemeClr val="tx1">
              <a:lumMod val="50000"/>
            </a:schemeClr>
          </a:solidFill>
        </p:grpSpPr>
        <p:sp>
          <p:nvSpPr>
            <p:cNvPr id="23"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4"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5"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6"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7"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8"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29"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30"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31"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32"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33"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34"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37" name="Espace réservé d’image 33" descr="Espace réservé vide pour ajouter une image. Cliquez sur l’espace réservé et sélectionnez l’image à ajouter."/>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40" name="Espace réservé du texte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sp>
        <p:nvSpPr>
          <p:cNvPr id="8" name="Espace réservé du numéro de diapositive 7"/>
          <p:cNvSpPr>
            <a:spLocks noGrp="1"/>
          </p:cNvSpPr>
          <p:nvPr>
            <p:ph type="sldNum" sz="quarter" idx="12"/>
          </p:nvPr>
        </p:nvSpPr>
        <p:spPr/>
        <p:txBody>
          <a:bodyPr rtlCol="0"/>
          <a:lstStyle/>
          <a:p>
            <a:pPr rtl="0"/>
            <a:fld id="{022B156B-59AE-415F-B24B-8756D48BB977}" type="slidenum">
              <a:rPr lang="fr-FR" smtClean="0"/>
              <a:pPr/>
              <a:t>‹N°›</a:t>
            </a:fld>
            <a:endParaRPr lang="fr-FR" dirty="0"/>
          </a:p>
        </p:txBody>
      </p:sp>
      <p:sp>
        <p:nvSpPr>
          <p:cNvPr id="7" name="Espace réservé du pied de page 6"/>
          <p:cNvSpPr>
            <a:spLocks noGrp="1"/>
          </p:cNvSpPr>
          <p:nvPr>
            <p:ph type="ftr" sz="quarter" idx="11"/>
          </p:nvPr>
        </p:nvSpPr>
        <p:spPr/>
        <p:txBody>
          <a:bodyPr rtlCol="0"/>
          <a:lstStyle/>
          <a:p>
            <a:pPr rtl="0"/>
            <a:endParaRPr lang="fr-FR" dirty="0"/>
          </a:p>
        </p:txBody>
      </p:sp>
      <p:sp>
        <p:nvSpPr>
          <p:cNvPr id="6" name="Espace réservé de la date 5"/>
          <p:cNvSpPr>
            <a:spLocks noGrp="1"/>
          </p:cNvSpPr>
          <p:nvPr>
            <p:ph type="dt" sz="half" idx="10"/>
          </p:nvPr>
        </p:nvSpPr>
        <p:spPr/>
        <p:txBody>
          <a:bodyPr rtlCol="0"/>
          <a:lstStyle>
            <a:lvl1pPr>
              <a:defRPr/>
            </a:lvl1pPr>
          </a:lstStyle>
          <a:p>
            <a:fld id="{EBB1B75E-BFC9-4E45-91F6-B0A6FBA59631}" type="datetime1">
              <a:rPr lang="fr-FR" smtClean="0"/>
              <a:pPr/>
              <a:t>15/11/2023</a:t>
            </a:fld>
            <a:endParaRPr lang="fr-FR"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ois images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grpSp>
        <p:nvGrpSpPr>
          <p:cNvPr id="52" name="Groupe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4"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5"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6"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7"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8"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59"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60"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61"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62"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63"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64"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79" name="Espace réservé d’image 33" descr="Espace réservé vide pour ajouter une image. Cliquez sur l’espace réservé et sélectionnez l’image à ajouter."/>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81" name="Espace réservé du texte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grpSp>
        <p:nvGrpSpPr>
          <p:cNvPr id="84" name="Groupe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6"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7"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8"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89"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0"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1"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2"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3"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4"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5"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6"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78" name="Espace réservé d’image 33" descr="Espace réservé vide pour ajouter une image. Cliquez sur l’espace réservé et sélectionnez l’image à ajouter."/>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82" name="Espace réservé du texte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grpSp>
        <p:nvGrpSpPr>
          <p:cNvPr id="97" name="Groupe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orme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99" name="Forme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0" name="Forme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1" name="Forme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2" name="Forme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3" name="Forme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4" name="Forme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5" name="Forme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6" name="Forme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7" name="Forme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8" name="Forme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sp>
          <p:nvSpPr>
            <p:cNvPr id="109" name="Forme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fr-FR" dirty="0"/>
            </a:p>
          </p:txBody>
        </p:sp>
      </p:grpSp>
      <p:sp>
        <p:nvSpPr>
          <p:cNvPr id="80" name="Espace réservé d’image 33" descr="Espace réservé vide pour ajouter une image. Cliquez sur l’espace réservé et sélectionnez l’image à ajouter."/>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fr-FR"/>
              <a:t>Cliquez sur l'icône pour ajouter une image</a:t>
            </a:r>
            <a:endParaRPr lang="fr-FR" dirty="0"/>
          </a:p>
        </p:txBody>
      </p:sp>
      <p:sp>
        <p:nvSpPr>
          <p:cNvPr id="83" name="Espace réservé du texte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fr-FR"/>
              <a:t>Modifier les styles du texte du masque</a:t>
            </a:r>
          </a:p>
        </p:txBody>
      </p:sp>
      <p:sp>
        <p:nvSpPr>
          <p:cNvPr id="8" name="Espace réservé du numéro de diapositive 7"/>
          <p:cNvSpPr>
            <a:spLocks noGrp="1"/>
          </p:cNvSpPr>
          <p:nvPr>
            <p:ph type="sldNum" sz="quarter" idx="12"/>
          </p:nvPr>
        </p:nvSpPr>
        <p:spPr/>
        <p:txBody>
          <a:bodyPr rtlCol="0"/>
          <a:lstStyle/>
          <a:p>
            <a:pPr rtl="0"/>
            <a:fld id="{022B156B-59AE-415F-B24B-8756D48BB977}" type="slidenum">
              <a:rPr lang="fr-FR" smtClean="0"/>
              <a:pPr/>
              <a:t>‹N°›</a:t>
            </a:fld>
            <a:endParaRPr lang="fr-FR" dirty="0"/>
          </a:p>
        </p:txBody>
      </p:sp>
      <p:sp>
        <p:nvSpPr>
          <p:cNvPr id="7" name="Espace réservé du pied de page 6"/>
          <p:cNvSpPr>
            <a:spLocks noGrp="1"/>
          </p:cNvSpPr>
          <p:nvPr>
            <p:ph type="ftr" sz="quarter" idx="11"/>
          </p:nvPr>
        </p:nvSpPr>
        <p:spPr/>
        <p:txBody>
          <a:bodyPr rtlCol="0"/>
          <a:lstStyle/>
          <a:p>
            <a:pPr rtl="0"/>
            <a:endParaRPr lang="fr-FR" dirty="0"/>
          </a:p>
        </p:txBody>
      </p:sp>
      <p:sp>
        <p:nvSpPr>
          <p:cNvPr id="6" name="Espace réservé de la date 5"/>
          <p:cNvSpPr>
            <a:spLocks noGrp="1"/>
          </p:cNvSpPr>
          <p:nvPr>
            <p:ph type="dt" sz="half" idx="10"/>
          </p:nvPr>
        </p:nvSpPr>
        <p:spPr/>
        <p:txBody>
          <a:bodyPr rtlCol="0"/>
          <a:lstStyle>
            <a:lvl1pPr>
              <a:defRPr/>
            </a:lvl1pPr>
          </a:lstStyle>
          <a:p>
            <a:fld id="{D7B85032-1B3C-4C66-B6F6-444778CB4E74}" type="datetime1">
              <a:rPr lang="fr-FR" smtClean="0"/>
              <a:pPr/>
              <a:t>15/11/2023</a:t>
            </a:fld>
            <a:endParaRPr lang="fr-FR"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numéro de diapositive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defRPr>
            </a:lvl1pPr>
          </a:lstStyle>
          <a:p>
            <a:pPr rtl="0"/>
            <a:fld id="{022B156B-59AE-415F-B24B-8756D48BB977}" type="slidenum">
              <a:rPr lang="fr-FR" smtClean="0"/>
              <a:pPr rtl="0"/>
              <a:t>‹N°›</a:t>
            </a:fld>
            <a:endParaRPr lang="fr-FR" dirty="0"/>
          </a:p>
        </p:txBody>
      </p:sp>
      <p:sp>
        <p:nvSpPr>
          <p:cNvPr id="5" name="Espace réservé du pied de page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defRPr>
            </a:lvl1pPr>
          </a:lstStyle>
          <a:p>
            <a:pPr rtl="0"/>
            <a:endParaRPr lang="fr-FR" dirty="0"/>
          </a:p>
        </p:txBody>
      </p:sp>
      <p:sp>
        <p:nvSpPr>
          <p:cNvPr id="4" name="Espace réservé de la date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defRPr>
            </a:lvl1pPr>
          </a:lstStyle>
          <a:p>
            <a:fld id="{AE8FE1FB-D325-4094-B07B-EA12C6CC1C7D}" type="datetime1">
              <a:rPr lang="fr-FR" smtClean="0"/>
              <a:pPr/>
              <a:t>15/11/2023</a:t>
            </a:fld>
            <a:endParaRPr lang="fr-FR"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eovelo.fr/lyon/route"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pio.univ-gustave-eiffel.fr/fileadmin/contributeurs/APIO/Ski/Regles_de_location_et_tarifs_du_materiel_de_ski_APIO.pdf"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3" Type="http://schemas.openxmlformats.org/officeDocument/2006/relationships/diagramLayout" Target="../diagrams/layout1.xml"/><Relationship Id="rId18" Type="http://schemas.openxmlformats.org/officeDocument/2006/relationships/image" Target="../media/image37.jpeg"/><Relationship Id="rId26" Type="http://schemas.openxmlformats.org/officeDocument/2006/relationships/diagramLayout" Target="../diagrams/layout3.xml"/><Relationship Id="rId3" Type="http://schemas.openxmlformats.org/officeDocument/2006/relationships/image" Target="../media/image26.jpeg"/><Relationship Id="rId21" Type="http://schemas.openxmlformats.org/officeDocument/2006/relationships/diagramLayout" Target="../diagrams/layout2.xml"/><Relationship Id="rId34" Type="http://schemas.openxmlformats.org/officeDocument/2006/relationships/image" Target="../media/image45.png"/><Relationship Id="rId7" Type="http://schemas.openxmlformats.org/officeDocument/2006/relationships/image" Target="../media/image30.jpeg"/><Relationship Id="rId12" Type="http://schemas.openxmlformats.org/officeDocument/2006/relationships/diagramData" Target="../diagrams/data1.xml"/><Relationship Id="rId17" Type="http://schemas.openxmlformats.org/officeDocument/2006/relationships/image" Target="../media/image36.jpeg"/><Relationship Id="rId25" Type="http://schemas.openxmlformats.org/officeDocument/2006/relationships/diagramData" Target="../diagrams/data3.xml"/><Relationship Id="rId33" Type="http://schemas.openxmlformats.org/officeDocument/2006/relationships/image" Target="../media/image44.png"/><Relationship Id="rId2" Type="http://schemas.openxmlformats.org/officeDocument/2006/relationships/image" Target="../media/image25.png"/><Relationship Id="rId16" Type="http://schemas.microsoft.com/office/2007/relationships/diagramDrawing" Target="../diagrams/drawing1.xml"/><Relationship Id="rId20" Type="http://schemas.openxmlformats.org/officeDocument/2006/relationships/diagramData" Target="../diagrams/data2.xml"/><Relationship Id="rId29" Type="http://schemas.microsoft.com/office/2007/relationships/diagramDrawing" Target="../diagrams/drawing3.xml"/><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jpeg"/><Relationship Id="rId24" Type="http://schemas.microsoft.com/office/2007/relationships/diagramDrawing" Target="../diagrams/drawing2.xml"/><Relationship Id="rId32" Type="http://schemas.openxmlformats.org/officeDocument/2006/relationships/image" Target="../media/image43.png"/><Relationship Id="rId5" Type="http://schemas.openxmlformats.org/officeDocument/2006/relationships/image" Target="../media/image28.jpg"/><Relationship Id="rId15" Type="http://schemas.openxmlformats.org/officeDocument/2006/relationships/diagramColors" Target="../diagrams/colors1.xml"/><Relationship Id="rId23" Type="http://schemas.openxmlformats.org/officeDocument/2006/relationships/diagramColors" Target="../diagrams/colors2.xml"/><Relationship Id="rId28" Type="http://schemas.openxmlformats.org/officeDocument/2006/relationships/diagramColors" Target="../diagrams/colors3.xml"/><Relationship Id="rId10" Type="http://schemas.openxmlformats.org/officeDocument/2006/relationships/image" Target="../media/image33.jpeg"/><Relationship Id="rId19" Type="http://schemas.openxmlformats.org/officeDocument/2006/relationships/image" Target="../media/image38.jpeg"/><Relationship Id="rId31"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diagramQuickStyle" Target="../diagrams/quickStyle1.xml"/><Relationship Id="rId22" Type="http://schemas.openxmlformats.org/officeDocument/2006/relationships/diagramQuickStyle" Target="../diagrams/quickStyle2.xml"/><Relationship Id="rId27" Type="http://schemas.openxmlformats.org/officeDocument/2006/relationships/diagramQuickStyle" Target="../diagrams/quickStyle3.xml"/><Relationship Id="rId30" Type="http://schemas.openxmlformats.org/officeDocument/2006/relationships/image" Target="../media/image41.jpeg"/><Relationship Id="rId8"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pole-en-scenes.com/spectacles/" TargetMode="External"/><Relationship Id="rId3" Type="http://schemas.openxmlformats.org/officeDocument/2006/relationships/hyperlink" Target="https://www.lyon.fr/culture" TargetMode="External"/><Relationship Id="rId7" Type="http://schemas.openxmlformats.org/officeDocument/2006/relationships/hyperlink" Target="https://maisondeladanse.com/programmation-2021-2022"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balises-theatres.com/home" TargetMode="External"/><Relationship Id="rId11" Type="http://schemas.openxmlformats.org/officeDocument/2006/relationships/image" Target="../media/image10.png"/><Relationship Id="rId5" Type="http://schemas.openxmlformats.org/officeDocument/2006/relationships/hyperlink" Target="https://www.concertandco.com/lyon/" TargetMode="External"/><Relationship Id="rId10" Type="http://schemas.openxmlformats.org/officeDocument/2006/relationships/image" Target="../media/image9.png"/><Relationship Id="rId4" Type="http://schemas.openxmlformats.org/officeDocument/2006/relationships/hyperlink" Target="https://www.grandlyon.com/a-vivre/culture.html"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65610" y="1752600"/>
            <a:ext cx="7514909" cy="1828800"/>
          </a:xfrm>
        </p:spPr>
        <p:txBody>
          <a:bodyPr rtlCol="0">
            <a:normAutofit/>
          </a:bodyPr>
          <a:lstStyle/>
          <a:p>
            <a:pPr rtl="0"/>
            <a:r>
              <a:rPr lang="fr-FR" dirty="0"/>
              <a:t>APIO – Livret 2024</a:t>
            </a:r>
          </a:p>
        </p:txBody>
      </p:sp>
      <p:sp>
        <p:nvSpPr>
          <p:cNvPr id="3" name="Sous-titre 2"/>
          <p:cNvSpPr>
            <a:spLocks noGrp="1"/>
          </p:cNvSpPr>
          <p:nvPr>
            <p:ph type="subTitle" idx="1"/>
          </p:nvPr>
        </p:nvSpPr>
        <p:spPr>
          <a:xfrm>
            <a:off x="5712558" y="4499966"/>
            <a:ext cx="6858002" cy="914400"/>
          </a:xfrm>
        </p:spPr>
        <p:txBody>
          <a:bodyPr rtlCol="0"/>
          <a:lstStyle/>
          <a:p>
            <a:pPr rtl="0"/>
            <a:r>
              <a:rPr lang="fr-FR" dirty="0">
                <a:solidFill>
                  <a:srgbClr val="0070C0"/>
                </a:solidFill>
              </a:rPr>
              <a:t>Association du personnel de l’Université Gustave Eiffel – Campus de Lyon</a:t>
            </a:r>
          </a:p>
        </p:txBody>
      </p:sp>
      <p:pic>
        <p:nvPicPr>
          <p:cNvPr id="6" name="Image 5">
            <a:extLst>
              <a:ext uri="{FF2B5EF4-FFF2-40B4-BE49-F238E27FC236}">
                <a16:creationId xmlns:a16="http://schemas.microsoft.com/office/drawing/2014/main" id="{4F2417A7-EFA9-41F8-B005-6DFA036F5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3540" y="160020"/>
            <a:ext cx="2446020" cy="2446020"/>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ACEB4-EA6B-40C6-B58B-F2EEA4B29D5C}"/>
              </a:ext>
            </a:extLst>
          </p:cNvPr>
          <p:cNvSpPr>
            <a:spLocks noGrp="1"/>
          </p:cNvSpPr>
          <p:nvPr>
            <p:ph type="title"/>
          </p:nvPr>
        </p:nvSpPr>
        <p:spPr/>
        <p:txBody>
          <a:bodyPr/>
          <a:lstStyle/>
          <a:p>
            <a:r>
              <a:rPr lang="fr-FR" dirty="0"/>
              <a:t>Un rendez-vous avec le Père Noël </a:t>
            </a:r>
          </a:p>
        </p:txBody>
      </p:sp>
      <p:sp>
        <p:nvSpPr>
          <p:cNvPr id="3" name="Rectangle 2">
            <a:extLst>
              <a:ext uri="{FF2B5EF4-FFF2-40B4-BE49-F238E27FC236}">
                <a16:creationId xmlns:a16="http://schemas.microsoft.com/office/drawing/2014/main" id="{155613C4-96C5-43C0-A2ED-7318CE76DA66}"/>
              </a:ext>
            </a:extLst>
          </p:cNvPr>
          <p:cNvSpPr/>
          <p:nvPr/>
        </p:nvSpPr>
        <p:spPr>
          <a:xfrm>
            <a:off x="423333" y="1502688"/>
            <a:ext cx="9575800" cy="2523768"/>
          </a:xfrm>
          <a:prstGeom prst="rect">
            <a:avLst/>
          </a:prstGeom>
        </p:spPr>
        <p:txBody>
          <a:bodyPr wrap="square">
            <a:spAutoFit/>
          </a:bodyPr>
          <a:lstStyle/>
          <a:p>
            <a:endParaRPr lang="fr-FR" b="1" dirty="0"/>
          </a:p>
          <a:p>
            <a:r>
              <a:rPr lang="fr-FR" dirty="0">
                <a:solidFill>
                  <a:srgbClr val="0070C0"/>
                </a:solidFill>
              </a:rPr>
              <a:t>Un appel aux bonnes volontés permet d’organiser un arbre de Noël avec un spectacle pour les plus jeunes et un goûter pour les petits et grands enfants. </a:t>
            </a:r>
          </a:p>
          <a:p>
            <a:endParaRPr lang="fr-FR" dirty="0">
              <a:solidFill>
                <a:srgbClr val="0070C0"/>
              </a:solidFill>
            </a:endParaRPr>
          </a:p>
          <a:p>
            <a:r>
              <a:rPr lang="fr-FR" dirty="0">
                <a:solidFill>
                  <a:srgbClr val="0070C0"/>
                </a:solidFill>
              </a:rPr>
              <a:t>Une séance photo avec le Père Noël et un cadeau pour les enfants des adhérents jusqu’à 12 ans.</a:t>
            </a:r>
          </a:p>
          <a:p>
            <a:endParaRPr lang="fr-FR" dirty="0">
              <a:solidFill>
                <a:srgbClr val="0070C0"/>
              </a:solidFill>
            </a:endParaRPr>
          </a:p>
          <a:p>
            <a:r>
              <a:rPr lang="fr-FR" sz="1600" b="1" dirty="0">
                <a:solidFill>
                  <a:srgbClr val="0070C0"/>
                </a:solidFill>
              </a:rPr>
              <a:t>Les lutins du Père Noël : Myriam </a:t>
            </a:r>
            <a:r>
              <a:rPr lang="fr-FR" sz="1600" b="1" dirty="0" err="1">
                <a:solidFill>
                  <a:srgbClr val="0070C0"/>
                </a:solidFill>
              </a:rPr>
              <a:t>Evennou</a:t>
            </a:r>
            <a:r>
              <a:rPr lang="fr-FR" sz="1600" b="1" dirty="0">
                <a:solidFill>
                  <a:srgbClr val="0070C0"/>
                </a:solidFill>
              </a:rPr>
              <a:t>, Rosaline Luis, Eduardo </a:t>
            </a:r>
            <a:r>
              <a:rPr lang="fr-FR" sz="1600" b="1" dirty="0" err="1">
                <a:solidFill>
                  <a:srgbClr val="0070C0"/>
                </a:solidFill>
              </a:rPr>
              <a:t>Redondo</a:t>
            </a:r>
            <a:r>
              <a:rPr lang="fr-FR" sz="1600" b="1" dirty="0">
                <a:solidFill>
                  <a:srgbClr val="0070C0"/>
                </a:solidFill>
              </a:rPr>
              <a:t>, Hervé </a:t>
            </a:r>
            <a:r>
              <a:rPr lang="fr-FR" sz="1600" b="1" dirty="0" err="1">
                <a:solidFill>
                  <a:srgbClr val="0070C0"/>
                </a:solidFill>
              </a:rPr>
              <a:t>Heyraud</a:t>
            </a:r>
            <a:r>
              <a:rPr lang="fr-FR" sz="1600" b="1" dirty="0">
                <a:solidFill>
                  <a:srgbClr val="0070C0"/>
                </a:solidFill>
              </a:rPr>
              <a:t> et </a:t>
            </a:r>
            <a:r>
              <a:rPr lang="fr-FR" sz="1600" b="1" dirty="0" err="1">
                <a:solidFill>
                  <a:srgbClr val="0070C0"/>
                </a:solidFill>
              </a:rPr>
              <a:t>Haffifa</a:t>
            </a:r>
            <a:r>
              <a:rPr lang="fr-FR" sz="1600" b="1" dirty="0">
                <a:solidFill>
                  <a:srgbClr val="0070C0"/>
                </a:solidFill>
              </a:rPr>
              <a:t> Hannachi</a:t>
            </a:r>
            <a:endParaRPr lang="fr-FR" sz="1600" dirty="0">
              <a:solidFill>
                <a:srgbClr val="0070C0"/>
              </a:solidFill>
            </a:endParaRPr>
          </a:p>
        </p:txBody>
      </p:sp>
      <p:pic>
        <p:nvPicPr>
          <p:cNvPr id="5" name="Image 4">
            <a:extLst>
              <a:ext uri="{FF2B5EF4-FFF2-40B4-BE49-F238E27FC236}">
                <a16:creationId xmlns:a16="http://schemas.microsoft.com/office/drawing/2014/main" id="{46E2CE7F-3985-467B-85EF-B3A8FAD22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41675">
            <a:off x="254308" y="4470393"/>
            <a:ext cx="2905381" cy="1936920"/>
          </a:xfrm>
          <a:prstGeom prst="rect">
            <a:avLst/>
          </a:prstGeom>
          <a:ln>
            <a:noFill/>
          </a:ln>
          <a:effectLst>
            <a:softEdge rad="112500"/>
          </a:effectLst>
        </p:spPr>
      </p:pic>
      <p:pic>
        <p:nvPicPr>
          <p:cNvPr id="7" name="Image 6">
            <a:extLst>
              <a:ext uri="{FF2B5EF4-FFF2-40B4-BE49-F238E27FC236}">
                <a16:creationId xmlns:a16="http://schemas.microsoft.com/office/drawing/2014/main" id="{BF662BE6-F8B0-446E-807A-7A43D4CF0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4579">
            <a:off x="7836378" y="3740843"/>
            <a:ext cx="3294914" cy="2196609"/>
          </a:xfrm>
          <a:prstGeom prst="rect">
            <a:avLst/>
          </a:prstGeom>
          <a:ln>
            <a:noFill/>
          </a:ln>
          <a:effectLst>
            <a:softEdge rad="112500"/>
          </a:effectLst>
        </p:spPr>
      </p:pic>
      <p:pic>
        <p:nvPicPr>
          <p:cNvPr id="8" name="Image 7">
            <a:extLst>
              <a:ext uri="{FF2B5EF4-FFF2-40B4-BE49-F238E27FC236}">
                <a16:creationId xmlns:a16="http://schemas.microsoft.com/office/drawing/2014/main" id="{75B05DB8-4682-49CB-AC23-22ABE8A323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366849">
            <a:off x="9747362" y="810774"/>
            <a:ext cx="2129618" cy="2129618"/>
          </a:xfrm>
          <a:prstGeom prst="rect">
            <a:avLst/>
          </a:prstGeom>
        </p:spPr>
      </p:pic>
      <p:pic>
        <p:nvPicPr>
          <p:cNvPr id="9" name="Image 8">
            <a:extLst>
              <a:ext uri="{FF2B5EF4-FFF2-40B4-BE49-F238E27FC236}">
                <a16:creationId xmlns:a16="http://schemas.microsoft.com/office/drawing/2014/main" id="{F268387E-0CE2-4E3B-907C-5AF31C56EFB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80875" y="3997587"/>
            <a:ext cx="2594185" cy="2594185"/>
          </a:xfrm>
          <a:prstGeom prst="rect">
            <a:avLst/>
          </a:prstGeom>
        </p:spPr>
      </p:pic>
    </p:spTree>
    <p:extLst>
      <p:ext uri="{BB962C8B-B14F-4D97-AF65-F5344CB8AC3E}">
        <p14:creationId xmlns:p14="http://schemas.microsoft.com/office/powerpoint/2010/main" val="106953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EA0CE0-AFDC-4BEE-AD50-8CF8F2FA4E15}"/>
              </a:ext>
            </a:extLst>
          </p:cNvPr>
          <p:cNvSpPr/>
          <p:nvPr/>
        </p:nvSpPr>
        <p:spPr>
          <a:xfrm>
            <a:off x="321733" y="295932"/>
            <a:ext cx="9914467" cy="65633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Segoe Print"/>
                <a:ea typeface="+mn-ea"/>
                <a:cs typeface="+mn-cs"/>
              </a:rPr>
              <a:t>Louer du matériel de numérisation – Responsable Emmanuel </a:t>
            </a:r>
            <a:r>
              <a:rPr kumimoji="0" lang="fr-FR" sz="1800" b="1" i="0" u="none" strike="noStrike" kern="1200" cap="none" spc="0" normalizeH="0" baseline="0" noProof="0" dirty="0" err="1">
                <a:ln>
                  <a:noFill/>
                </a:ln>
                <a:solidFill>
                  <a:srgbClr val="0070C0"/>
                </a:solidFill>
                <a:effectLst/>
                <a:uLnTx/>
                <a:uFillTx/>
                <a:latin typeface="Segoe Print"/>
                <a:ea typeface="+mn-ea"/>
                <a:cs typeface="+mn-cs"/>
              </a:rPr>
              <a:t>Vinot</a:t>
            </a: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L’APIO dispose à présent d’un scanner de diapositive et de négatifs (24*30) , de marque </a:t>
            </a:r>
            <a:r>
              <a:rPr kumimoji="0" lang="fr-FR" sz="1800" b="0" i="0" u="none" strike="noStrike" kern="1200" cap="none" spc="0" normalizeH="0" baseline="0" noProof="0" dirty="0" err="1">
                <a:ln>
                  <a:noFill/>
                </a:ln>
                <a:solidFill>
                  <a:srgbClr val="0070C0"/>
                </a:solidFill>
                <a:effectLst/>
                <a:uLnTx/>
                <a:uFillTx/>
                <a:latin typeface="Segoe Print"/>
                <a:ea typeface="+mn-ea"/>
                <a:cs typeface="+mn-cs"/>
              </a:rPr>
              <a:t>reflecta</a:t>
            </a:r>
            <a:r>
              <a:rPr kumimoji="0" lang="fr-FR" sz="1800" b="0" i="0" u="none" strike="noStrike" kern="1200" cap="none" spc="0" normalizeH="0" baseline="0" noProof="0" dirty="0">
                <a:ln>
                  <a:noFill/>
                </a:ln>
                <a:solidFill>
                  <a:srgbClr val="0070C0"/>
                </a:solidFill>
                <a:effectLst/>
                <a:uLnTx/>
                <a:uFillTx/>
                <a:latin typeface="Segoe Print"/>
                <a:ea typeface="+mn-ea"/>
                <a:cs typeface="+mn-cs"/>
              </a:rPr>
              <a:t> (modèle RPS 7200 Pro)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Ce scanner permet de numériser les diapositives et les bandes de négatifs de façon à en disposer sur 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Ce matériel est disponible à la location au prix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 2 € la soirée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 5 € le WE ou la semaine (du lundi au vendredi)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lvl="0">
              <a:spcAft>
                <a:spcPts val="1200"/>
              </a:spcAft>
              <a:defRPr/>
            </a:pPr>
            <a:r>
              <a:rPr kumimoji="0" lang="fr-FR" sz="1800" b="1" i="0" u="none" strike="noStrike" kern="1200" cap="none" spc="0" normalizeH="0" baseline="0" noProof="0" dirty="0">
                <a:ln>
                  <a:noFill/>
                </a:ln>
                <a:solidFill>
                  <a:srgbClr val="0070C0"/>
                </a:solidFill>
                <a:effectLst/>
                <a:uLnTx/>
                <a:uFillTx/>
                <a:latin typeface="Segoe Print"/>
                <a:ea typeface="+mn-ea"/>
                <a:cs typeface="+mn-cs"/>
              </a:rPr>
              <a:t>Louer des vélos – Responsables </a:t>
            </a:r>
            <a:r>
              <a:rPr lang="fr-FR" b="1" dirty="0">
                <a:solidFill>
                  <a:srgbClr val="0070C0"/>
                </a:solidFill>
              </a:rPr>
              <a:t>Maud Ranchet et Cyrille </a:t>
            </a:r>
            <a:r>
              <a:rPr kumimoji="0" lang="fr-FR" sz="1800" b="1" i="0" u="none" strike="noStrike" kern="1200" cap="none" spc="0" normalizeH="0" baseline="0" noProof="0" dirty="0" err="1">
                <a:ln>
                  <a:noFill/>
                </a:ln>
                <a:solidFill>
                  <a:srgbClr val="0070C0"/>
                </a:solidFill>
                <a:effectLst/>
                <a:uLnTx/>
                <a:uFillTx/>
                <a:latin typeface="Segoe Print"/>
                <a:ea typeface="+mn-ea"/>
                <a:cs typeface="+mn-cs"/>
              </a:rPr>
              <a:t>Gonon</a:t>
            </a:r>
            <a:r>
              <a:rPr kumimoji="0" lang="fr-FR" sz="1800" b="1" i="0" u="none" strike="noStrike" kern="1200" cap="none" spc="0" normalizeH="0" baseline="0" noProof="0" dirty="0">
                <a:ln>
                  <a:noFill/>
                </a:ln>
                <a:solidFill>
                  <a:srgbClr val="0070C0"/>
                </a:solidFill>
                <a:effectLst/>
                <a:uLnTx/>
                <a:uFillTx/>
                <a:latin typeface="Segoe Print"/>
                <a:ea typeface="+mn-ea"/>
                <a:cs typeface="+mn-cs"/>
              </a:rPr>
              <a:t> </a:t>
            </a:r>
          </a:p>
          <a:p>
            <a:pPr lvl="0">
              <a:spcAft>
                <a:spcPts val="1200"/>
              </a:spcAft>
              <a:defRPr/>
            </a:pPr>
            <a:r>
              <a:rPr kumimoji="0" lang="fr-FR" sz="1800" b="0" i="0" u="none" strike="noStrike" kern="1200" cap="none" spc="0" normalizeH="0" baseline="0" noProof="0" dirty="0">
                <a:ln>
                  <a:noFill/>
                </a:ln>
                <a:solidFill>
                  <a:schemeClr val="bg2">
                    <a:lumMod val="50000"/>
                  </a:schemeClr>
                </a:solidFill>
                <a:effectLst/>
                <a:uLnTx/>
                <a:uFillTx/>
                <a:latin typeface="Segoe Print"/>
                <a:ea typeface="+mn-ea"/>
                <a:cs typeface="+mn-cs"/>
              </a:rPr>
              <a:t>Un VAE (Vélo à Assistance Électrique) de type « hollandais » (cf. photo). Il est destiné plutôt aux trajets quotidiens domicile-travail en location à la journée ou à la semaine, mais on peut le louer aussi sur un week-end. </a:t>
            </a:r>
            <a:endParaRPr kumimoji="0" lang="fr-FR" sz="1800" b="1" i="0" u="none" strike="noStrike" kern="1200" cap="none" spc="0" normalizeH="0" baseline="0" noProof="0" dirty="0">
              <a:ln>
                <a:noFill/>
              </a:ln>
              <a:solidFill>
                <a:schemeClr val="bg2">
                  <a:lumMod val="50000"/>
                </a:schemeClr>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2">
                    <a:lumMod val="50000"/>
                  </a:schemeClr>
                </a:solidFill>
                <a:effectLst/>
                <a:uLnTx/>
                <a:uFillTx/>
                <a:latin typeface="Segoe Print"/>
                <a:ea typeface="+mn-ea"/>
                <a:cs typeface="+mn-cs"/>
              </a:rPr>
              <a:t>Info sur le réseau de pistes cyclables pour accéder au campus </a:t>
            </a:r>
            <a:r>
              <a:rPr kumimoji="0" lang="fr-FR" sz="1800" b="0" i="0" u="sng" strike="noStrike" kern="1200" cap="none" spc="0" normalizeH="0" baseline="0" noProof="0" dirty="0">
                <a:ln>
                  <a:noFill/>
                </a:ln>
                <a:solidFill>
                  <a:srgbClr val="9A5315"/>
                </a:solidFill>
                <a:effectLst/>
                <a:uLnTx/>
                <a:uFillTx/>
                <a:latin typeface="Segoe Print"/>
                <a:ea typeface="+mn-ea"/>
                <a:cs typeface="+mn-cs"/>
                <a:hlinkClick r:id="rId2"/>
              </a:rPr>
              <a:t>https://www.geovelo.fr/lyon/route</a:t>
            </a:r>
            <a:r>
              <a:rPr kumimoji="0" lang="fr-FR" sz="1800" b="0" i="0" u="none" strike="noStrike" kern="1200" cap="none" spc="0" normalizeH="0" baseline="0" noProof="0" dirty="0">
                <a:ln>
                  <a:noFill/>
                </a:ln>
                <a:solidFill>
                  <a:srgbClr val="0070C0"/>
                </a:solidFill>
                <a:effectLst/>
                <a:uLnTx/>
                <a:uFillTx/>
                <a:latin typeface="Segoe Print"/>
                <a:ea typeface="+mn-ea"/>
                <a:cs typeface="+mn-cs"/>
              </a:rPr>
              <a:t> et aide pour trouver le meilleur itinéraire si besoin. Tarifs : 3 € / journée, 10 € / semaine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2">
                    <a:lumMod val="50000"/>
                  </a:schemeClr>
                </a:solidFill>
                <a:effectLst/>
                <a:uLnTx/>
                <a:uFillTx/>
                <a:latin typeface="Segoe Print"/>
                <a:ea typeface="+mn-ea"/>
                <a:cs typeface="+mn-cs"/>
              </a:rPr>
              <a:t>Un VTT (Vélo Tout Terrain) pour des balades champêtres ou urbaines en location au week-end, à la semaine. Taille pour personnes de 1m70 à 1m85. </a:t>
            </a:r>
            <a:br>
              <a:rPr kumimoji="0" lang="fr-FR" sz="1800" b="0" i="0" u="none" strike="noStrike" kern="1200" cap="none" spc="0" normalizeH="0" baseline="0" noProof="0" dirty="0">
                <a:ln>
                  <a:noFill/>
                </a:ln>
                <a:solidFill>
                  <a:schemeClr val="bg2">
                    <a:lumMod val="50000"/>
                  </a:schemeClr>
                </a:solidFill>
                <a:effectLst/>
                <a:uLnTx/>
                <a:uFillTx/>
                <a:latin typeface="Segoe Print"/>
                <a:ea typeface="+mn-ea"/>
                <a:cs typeface="+mn-cs"/>
              </a:rPr>
            </a:br>
            <a:r>
              <a:rPr kumimoji="0" lang="fr-FR" sz="1800" b="0" i="0" u="none" strike="noStrike" kern="1200" cap="none" spc="0" normalizeH="0" baseline="0" noProof="0" dirty="0">
                <a:ln>
                  <a:noFill/>
                </a:ln>
                <a:solidFill>
                  <a:schemeClr val="bg2">
                    <a:lumMod val="50000"/>
                  </a:schemeClr>
                </a:solidFill>
                <a:effectLst/>
                <a:uLnTx/>
                <a:uFillTx/>
                <a:latin typeface="Segoe Print"/>
                <a:ea typeface="+mn-ea"/>
                <a:cs typeface="+mn-cs"/>
              </a:rPr>
              <a:t>Porte-vélos pour voiture fourni si besoin (sur malle arrière).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Tarifs : 5 € / week-end, 10 € / semaine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0070C0"/>
                </a:solidFill>
                <a:effectLst/>
                <a:uLnTx/>
                <a:uFillTx/>
                <a:latin typeface="Segoe Print"/>
                <a:ea typeface="+mn-ea"/>
                <a:cs typeface="+mn-cs"/>
              </a:rPr>
              <a:t>Le port du casque est vivement conseillé et on peut vous en prêter un</a:t>
            </a:r>
            <a:r>
              <a:rPr kumimoji="0" lang="fr-FR" sz="1800" b="0" i="1" u="none" strike="noStrike" kern="1200" cap="none" spc="0" normalizeH="0" baseline="0" noProof="0" dirty="0">
                <a:ln>
                  <a:noFill/>
                </a:ln>
                <a:solidFill>
                  <a:srgbClr val="0070C0"/>
                </a:solidFill>
                <a:effectLst/>
                <a:uLnTx/>
                <a:uFillTx/>
                <a:latin typeface="Segoe Print"/>
                <a:ea typeface="+mn-ea"/>
                <a:cs typeface="+mn-cs"/>
              </a:rPr>
              <a:t>.</a:t>
            </a:r>
            <a:endParaRPr kumimoji="0" lang="fr-FR" sz="1800" b="0" i="0" u="none" strike="noStrike" kern="1200" cap="none" spc="0" normalizeH="0" baseline="0" noProof="0" dirty="0">
              <a:ln>
                <a:noFill/>
              </a:ln>
              <a:solidFill>
                <a:srgbClr val="0070C0"/>
              </a:solidFill>
              <a:effectLst/>
              <a:uLnTx/>
              <a:uFillTx/>
              <a:latin typeface="Segoe Print"/>
              <a:ea typeface="+mn-ea"/>
              <a:cs typeface="+mn-cs"/>
            </a:endParaRPr>
          </a:p>
        </p:txBody>
      </p:sp>
      <p:pic>
        <p:nvPicPr>
          <p:cNvPr id="4" name="Image 3" descr="Z:\News Letter\Velo-a-assistance-electrique-Sparta-e-Motion-C2.jpg">
            <a:extLst>
              <a:ext uri="{FF2B5EF4-FFF2-40B4-BE49-F238E27FC236}">
                <a16:creationId xmlns:a16="http://schemas.microsoft.com/office/drawing/2014/main" id="{6BF0DA5E-5766-4C05-A897-8B3FF03C7E9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9347">
            <a:off x="10075953" y="5466876"/>
            <a:ext cx="1965245" cy="1294782"/>
          </a:xfrm>
          <a:prstGeom prst="rect">
            <a:avLst/>
          </a:prstGeom>
          <a:ln>
            <a:noFill/>
          </a:ln>
          <a:effectLst>
            <a:softEdge rad="112500"/>
          </a:effectLst>
        </p:spPr>
      </p:pic>
      <p:pic>
        <p:nvPicPr>
          <p:cNvPr id="5" name="Image 4">
            <a:extLst>
              <a:ext uri="{FF2B5EF4-FFF2-40B4-BE49-F238E27FC236}">
                <a16:creationId xmlns:a16="http://schemas.microsoft.com/office/drawing/2014/main" id="{342EA69A-BCFA-43E5-863B-64A10EAF6312}"/>
              </a:ext>
            </a:extLst>
          </p:cNvPr>
          <p:cNvPicPr>
            <a:picLocks noChangeAspect="1"/>
          </p:cNvPicPr>
          <p:nvPr/>
        </p:nvPicPr>
        <p:blipFill>
          <a:blip r:embed="rId4"/>
          <a:stretch>
            <a:fillRect/>
          </a:stretch>
        </p:blipFill>
        <p:spPr>
          <a:xfrm>
            <a:off x="10080167" y="1472184"/>
            <a:ext cx="1956816" cy="1956816"/>
          </a:xfrm>
          <a:prstGeom prst="rect">
            <a:avLst/>
          </a:prstGeom>
          <a:ln>
            <a:noFill/>
          </a:ln>
          <a:effectLst>
            <a:softEdge rad="112500"/>
          </a:effectLst>
        </p:spPr>
      </p:pic>
    </p:spTree>
    <p:extLst>
      <p:ext uri="{BB962C8B-B14F-4D97-AF65-F5344CB8AC3E}">
        <p14:creationId xmlns:p14="http://schemas.microsoft.com/office/powerpoint/2010/main" val="347097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660400" y="469668"/>
            <a:ext cx="9575800" cy="5847755"/>
          </a:xfrm>
          <a:prstGeom prst="rect">
            <a:avLst/>
          </a:prstGeom>
        </p:spPr>
        <p:txBody>
          <a:bodyPr wrap="square">
            <a:spAutoFit/>
          </a:bodyPr>
          <a:lstStyle/>
          <a:p>
            <a:r>
              <a:rPr lang="fr-FR" b="1" dirty="0">
                <a:solidFill>
                  <a:srgbClr val="0070C0"/>
                </a:solidFill>
              </a:rPr>
              <a:t>Louer du matériel vidéo, sonorisation et lumière– Responsables Fabien Moreau et Richard Roussillon</a:t>
            </a:r>
          </a:p>
          <a:p>
            <a:endParaRPr lang="fr-FR" b="1" dirty="0">
              <a:solidFill>
                <a:srgbClr val="0070C0"/>
              </a:solidFill>
            </a:endParaRPr>
          </a:p>
          <a:p>
            <a:r>
              <a:rPr lang="fr-FR" sz="1600" dirty="0">
                <a:solidFill>
                  <a:srgbClr val="0070C0"/>
                </a:solidFill>
              </a:rPr>
              <a:t>Pour garder des images plus vivantes que des photos:</a:t>
            </a:r>
          </a:p>
          <a:p>
            <a:r>
              <a:rPr lang="fr-FR" sz="1600" dirty="0">
                <a:solidFill>
                  <a:srgbClr val="0070C0"/>
                </a:solidFill>
              </a:rPr>
              <a:t>- 1 caméscope VHS/C (secam) de marque JVC, viseur</a:t>
            </a:r>
          </a:p>
          <a:p>
            <a:r>
              <a:rPr lang="fr-FR" sz="1600" dirty="0">
                <a:solidFill>
                  <a:srgbClr val="0070C0"/>
                </a:solidFill>
              </a:rPr>
              <a:t>par écran LCD - </a:t>
            </a:r>
            <a:r>
              <a:rPr lang="fr-FR" sz="1600" b="1" dirty="0">
                <a:solidFill>
                  <a:srgbClr val="0070C0"/>
                </a:solidFill>
              </a:rPr>
              <a:t>Tarifs : 15 € (semaine ou WE), 7 € (soirée)</a:t>
            </a:r>
          </a:p>
          <a:p>
            <a:r>
              <a:rPr lang="fr-FR" sz="1600" dirty="0">
                <a:solidFill>
                  <a:srgbClr val="0070C0"/>
                </a:solidFill>
              </a:rPr>
              <a:t>(Location caméscope, prévoir un chèque de caution de 150 Euros)</a:t>
            </a:r>
          </a:p>
          <a:p>
            <a:endParaRPr lang="fr-FR" sz="1600" dirty="0">
              <a:solidFill>
                <a:srgbClr val="0070C0"/>
              </a:solidFill>
            </a:endParaRPr>
          </a:p>
          <a:p>
            <a:r>
              <a:rPr lang="fr-FR" sz="1600" dirty="0">
                <a:solidFill>
                  <a:srgbClr val="0070C0"/>
                </a:solidFill>
              </a:rPr>
              <a:t>Pour sauvegarder vos anciennes cassettes vidéo VHS sur DVD :</a:t>
            </a:r>
          </a:p>
          <a:p>
            <a:r>
              <a:rPr lang="fr-FR" sz="1600" dirty="0">
                <a:solidFill>
                  <a:srgbClr val="0070C0"/>
                </a:solidFill>
              </a:rPr>
              <a:t>- 1 graveur de VHS sur DVD de maque LG Modèle</a:t>
            </a:r>
          </a:p>
          <a:p>
            <a:r>
              <a:rPr lang="fr-FR" sz="1600" dirty="0">
                <a:solidFill>
                  <a:srgbClr val="0070C0"/>
                </a:solidFill>
              </a:rPr>
              <a:t>RC7300</a:t>
            </a:r>
          </a:p>
          <a:p>
            <a:r>
              <a:rPr lang="fr-FR" sz="1600" b="1" dirty="0">
                <a:solidFill>
                  <a:srgbClr val="0070C0"/>
                </a:solidFill>
              </a:rPr>
              <a:t>Tarif : 7 € (semaine ou WE), 3 € (soirée)</a:t>
            </a:r>
          </a:p>
          <a:p>
            <a:endParaRPr lang="fr-FR" sz="1600" b="1" dirty="0">
              <a:solidFill>
                <a:srgbClr val="0070C0"/>
              </a:solidFill>
            </a:endParaRPr>
          </a:p>
          <a:p>
            <a:r>
              <a:rPr lang="fr-FR" sz="1600" dirty="0">
                <a:solidFill>
                  <a:srgbClr val="0070C0"/>
                </a:solidFill>
              </a:rPr>
              <a:t>L’APIO propose un ensemble de matériel pour sonoriser ses soirées détente ou le tournoi annuel Volley / pétanque.</a:t>
            </a:r>
          </a:p>
          <a:p>
            <a:r>
              <a:rPr lang="fr-FR" sz="1600" dirty="0">
                <a:solidFill>
                  <a:srgbClr val="0070C0"/>
                </a:solidFill>
              </a:rPr>
              <a:t>Cet ensemble comprend :</a:t>
            </a:r>
          </a:p>
          <a:p>
            <a:r>
              <a:rPr lang="fr-FR" sz="1600" dirty="0">
                <a:solidFill>
                  <a:srgbClr val="0070C0"/>
                </a:solidFill>
              </a:rPr>
              <a:t>- un amplificateur </a:t>
            </a:r>
            <a:r>
              <a:rPr lang="fr-FR" sz="1600" dirty="0" err="1">
                <a:solidFill>
                  <a:srgbClr val="0070C0"/>
                </a:solidFill>
              </a:rPr>
              <a:t>Audiophony</a:t>
            </a:r>
            <a:r>
              <a:rPr lang="fr-FR" sz="1600" dirty="0">
                <a:solidFill>
                  <a:srgbClr val="0070C0"/>
                </a:solidFill>
              </a:rPr>
              <a:t> AS200 (2x100 W)</a:t>
            </a:r>
          </a:p>
          <a:p>
            <a:r>
              <a:rPr lang="fr-FR" sz="1600" dirty="0">
                <a:solidFill>
                  <a:srgbClr val="0070C0"/>
                </a:solidFill>
              </a:rPr>
              <a:t>- une table de mixage </a:t>
            </a:r>
            <a:r>
              <a:rPr lang="fr-FR" sz="1600" dirty="0" err="1">
                <a:solidFill>
                  <a:srgbClr val="0070C0"/>
                </a:solidFill>
              </a:rPr>
              <a:t>Audiophony</a:t>
            </a:r>
            <a:r>
              <a:rPr lang="fr-FR" sz="1600" dirty="0">
                <a:solidFill>
                  <a:srgbClr val="0070C0"/>
                </a:solidFill>
              </a:rPr>
              <a:t> Happy 10 (avec possibilité de connecteur un PC)</a:t>
            </a:r>
          </a:p>
          <a:p>
            <a:r>
              <a:rPr lang="fr-FR" sz="1600" dirty="0">
                <a:solidFill>
                  <a:srgbClr val="0070C0"/>
                </a:solidFill>
              </a:rPr>
              <a:t>- deux enceintes BOOST 1213 (200 W)</a:t>
            </a:r>
          </a:p>
          <a:p>
            <a:r>
              <a:rPr lang="fr-FR" sz="1600" dirty="0">
                <a:solidFill>
                  <a:srgbClr val="0070C0"/>
                </a:solidFill>
              </a:rPr>
              <a:t>- une platine CD BST CDM100</a:t>
            </a:r>
          </a:p>
          <a:p>
            <a:r>
              <a:rPr lang="fr-FR" sz="1600" dirty="0">
                <a:solidFill>
                  <a:srgbClr val="0070C0"/>
                </a:solidFill>
              </a:rPr>
              <a:t>- un lecteur CD et MP3</a:t>
            </a:r>
          </a:p>
          <a:p>
            <a:r>
              <a:rPr lang="fr-FR" sz="1600" dirty="0">
                <a:solidFill>
                  <a:srgbClr val="0070C0"/>
                </a:solidFill>
              </a:rPr>
              <a:t>- deux microphones</a:t>
            </a:r>
          </a:p>
          <a:p>
            <a:r>
              <a:rPr lang="fr-FR" sz="1600" dirty="0">
                <a:solidFill>
                  <a:srgbClr val="0070C0"/>
                </a:solidFill>
              </a:rPr>
              <a:t>- un pied perche pour microphone</a:t>
            </a:r>
          </a:p>
        </p:txBody>
      </p:sp>
      <p:pic>
        <p:nvPicPr>
          <p:cNvPr id="2" name="Image 1">
            <a:extLst>
              <a:ext uri="{FF2B5EF4-FFF2-40B4-BE49-F238E27FC236}">
                <a16:creationId xmlns:a16="http://schemas.microsoft.com/office/drawing/2014/main" id="{AD081F77-E33D-4CEE-9BEC-ECD612B6D78E}"/>
              </a:ext>
            </a:extLst>
          </p:cNvPr>
          <p:cNvPicPr>
            <a:picLocks noChangeAspect="1"/>
          </p:cNvPicPr>
          <p:nvPr/>
        </p:nvPicPr>
        <p:blipFill>
          <a:blip r:embed="rId2"/>
          <a:stretch>
            <a:fillRect/>
          </a:stretch>
        </p:blipFill>
        <p:spPr>
          <a:xfrm>
            <a:off x="9611857" y="802432"/>
            <a:ext cx="1844612" cy="1698171"/>
          </a:xfrm>
          <a:prstGeom prst="rect">
            <a:avLst/>
          </a:prstGeom>
          <a:ln>
            <a:noFill/>
          </a:ln>
          <a:effectLst>
            <a:softEdge rad="112500"/>
          </a:effectLst>
        </p:spPr>
      </p:pic>
      <p:pic>
        <p:nvPicPr>
          <p:cNvPr id="4" name="Image 3">
            <a:extLst>
              <a:ext uri="{FF2B5EF4-FFF2-40B4-BE49-F238E27FC236}">
                <a16:creationId xmlns:a16="http://schemas.microsoft.com/office/drawing/2014/main" id="{C0A559AF-7082-42B9-BB45-681207A99317}"/>
              </a:ext>
            </a:extLst>
          </p:cNvPr>
          <p:cNvPicPr>
            <a:picLocks noChangeAspect="1"/>
          </p:cNvPicPr>
          <p:nvPr/>
        </p:nvPicPr>
        <p:blipFill>
          <a:blip r:embed="rId3"/>
          <a:stretch>
            <a:fillRect/>
          </a:stretch>
        </p:blipFill>
        <p:spPr>
          <a:xfrm>
            <a:off x="9770013" y="4077478"/>
            <a:ext cx="1803099" cy="1782147"/>
          </a:xfrm>
          <a:prstGeom prst="rect">
            <a:avLst/>
          </a:prstGeom>
          <a:ln>
            <a:noFill/>
          </a:ln>
          <a:effectLst>
            <a:softEdge rad="112500"/>
          </a:effectLst>
        </p:spPr>
      </p:pic>
    </p:spTree>
    <p:extLst>
      <p:ext uri="{BB962C8B-B14F-4D97-AF65-F5344CB8AC3E}">
        <p14:creationId xmlns:p14="http://schemas.microsoft.com/office/powerpoint/2010/main" val="175204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56644B-7625-4D17-A6EE-17AF8533067E}"/>
              </a:ext>
            </a:extLst>
          </p:cNvPr>
          <p:cNvSpPr/>
          <p:nvPr/>
        </p:nvSpPr>
        <p:spPr>
          <a:xfrm>
            <a:off x="660400" y="469668"/>
            <a:ext cx="10836656" cy="3693319"/>
          </a:xfrm>
          <a:prstGeom prst="rect">
            <a:avLst/>
          </a:prstGeom>
        </p:spPr>
        <p:txBody>
          <a:bodyPr wrap="square">
            <a:spAutoFit/>
          </a:bodyPr>
          <a:lstStyle/>
          <a:p>
            <a:endParaRPr lang="fr-FR" b="1" dirty="0"/>
          </a:p>
          <a:p>
            <a:r>
              <a:rPr lang="fr-FR" dirty="0">
                <a:solidFill>
                  <a:srgbClr val="0070C0"/>
                </a:solidFill>
              </a:rPr>
              <a:t>Ce matériel est aussi proposé aux adhérents de l’APIO moyennant une location de 25 € pour le week-end ou de 15 € pour la soirée. </a:t>
            </a:r>
          </a:p>
          <a:p>
            <a:r>
              <a:rPr lang="fr-FR" dirty="0">
                <a:solidFill>
                  <a:srgbClr val="0070C0"/>
                </a:solidFill>
              </a:rPr>
              <a:t>Compte tenu du coût de l’ensemble et sa relative fragilité, nous demandons un chèque de caution de 150 Euros. </a:t>
            </a:r>
          </a:p>
          <a:p>
            <a:endParaRPr lang="fr-FR" dirty="0">
              <a:solidFill>
                <a:srgbClr val="0070C0"/>
              </a:solidFill>
            </a:endParaRPr>
          </a:p>
          <a:p>
            <a:r>
              <a:rPr lang="fr-FR" dirty="0">
                <a:solidFill>
                  <a:srgbClr val="0070C0"/>
                </a:solidFill>
              </a:rPr>
              <a:t>Il est possible d’agrémenter encore vos soirées en empruntant des jeux de lumières.</a:t>
            </a:r>
          </a:p>
          <a:p>
            <a:endParaRPr lang="fr-FR" dirty="0">
              <a:solidFill>
                <a:srgbClr val="0070C0"/>
              </a:solidFill>
            </a:endParaRPr>
          </a:p>
          <a:p>
            <a:r>
              <a:rPr lang="fr-FR" dirty="0">
                <a:solidFill>
                  <a:srgbClr val="0070C0"/>
                </a:solidFill>
              </a:rPr>
              <a:t>Les différents éléments composant ces jeux de lumière se montent sur un portique. Il faut noter que pour transporter l’ensemble du matériel, il est</a:t>
            </a:r>
          </a:p>
          <a:p>
            <a:r>
              <a:rPr lang="fr-FR" dirty="0">
                <a:solidFill>
                  <a:srgbClr val="0070C0"/>
                </a:solidFill>
              </a:rPr>
              <a:t>indispensable de pouvoir rabattre les sièges de votre voiture ou posséder un break. Le coût de la location est de 25 € pour le weekend, 15 € pour la soirée et un chèque de caution de 150 € sera également demandé.</a:t>
            </a:r>
            <a:endParaRPr lang="fr-FR" sz="1600" dirty="0">
              <a:solidFill>
                <a:srgbClr val="0070C0"/>
              </a:solidFill>
            </a:endParaRPr>
          </a:p>
        </p:txBody>
      </p:sp>
    </p:spTree>
    <p:extLst>
      <p:ext uri="{BB962C8B-B14F-4D97-AF65-F5344CB8AC3E}">
        <p14:creationId xmlns:p14="http://schemas.microsoft.com/office/powerpoint/2010/main" val="177259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660400" y="469668"/>
            <a:ext cx="9575800" cy="5355312"/>
          </a:xfrm>
          <a:prstGeom prst="rect">
            <a:avLst/>
          </a:prstGeom>
        </p:spPr>
        <p:txBody>
          <a:bodyPr wrap="square">
            <a:spAutoFit/>
          </a:bodyPr>
          <a:lstStyle/>
          <a:p>
            <a:r>
              <a:rPr lang="fr-FR" b="1" dirty="0">
                <a:solidFill>
                  <a:srgbClr val="0070C0"/>
                </a:solidFill>
              </a:rPr>
              <a:t>Louer du matériel de ski</a:t>
            </a:r>
          </a:p>
          <a:p>
            <a:endParaRPr lang="fr-FR" b="1" dirty="0">
              <a:solidFill>
                <a:srgbClr val="0070C0"/>
              </a:solidFill>
            </a:endParaRPr>
          </a:p>
          <a:p>
            <a:r>
              <a:rPr lang="fr-FR" dirty="0">
                <a:solidFill>
                  <a:srgbClr val="0070C0"/>
                </a:solidFill>
              </a:rPr>
              <a:t>De nombreuses paires de ski et chaussures pour la piste (renouvelées régulièrement) sont à la disposition des membres de l’APIO et sont à louer</a:t>
            </a:r>
          </a:p>
          <a:p>
            <a:r>
              <a:rPr lang="fr-FR" dirty="0">
                <a:solidFill>
                  <a:srgbClr val="0070C0"/>
                </a:solidFill>
              </a:rPr>
              <a:t>auprès de Maud Ranchet ou Cyrille </a:t>
            </a:r>
            <a:r>
              <a:rPr lang="fr-FR" dirty="0" err="1">
                <a:solidFill>
                  <a:srgbClr val="0070C0"/>
                </a:solidFill>
              </a:rPr>
              <a:t>Gonon</a:t>
            </a:r>
            <a:r>
              <a:rPr lang="fr-FR" dirty="0">
                <a:solidFill>
                  <a:srgbClr val="0070C0"/>
                </a:solidFill>
              </a:rPr>
              <a:t>, au local du bâtiment H dans le garage.</a:t>
            </a:r>
          </a:p>
          <a:p>
            <a:endParaRPr lang="fr-FR" dirty="0">
              <a:solidFill>
                <a:srgbClr val="0070C0"/>
              </a:solidFill>
            </a:endParaRPr>
          </a:p>
          <a:p>
            <a:r>
              <a:rPr lang="fr-FR" dirty="0">
                <a:solidFill>
                  <a:srgbClr val="0070C0"/>
                </a:solidFill>
              </a:rPr>
              <a:t>Vous pourrez également y louer :</a:t>
            </a:r>
          </a:p>
          <a:p>
            <a:r>
              <a:rPr lang="fr-FR" dirty="0">
                <a:solidFill>
                  <a:srgbClr val="0070C0"/>
                </a:solidFill>
              </a:rPr>
              <a:t>• des raquettes à neige</a:t>
            </a:r>
          </a:p>
          <a:p>
            <a:r>
              <a:rPr lang="fr-FR" dirty="0">
                <a:solidFill>
                  <a:srgbClr val="0070C0"/>
                </a:solidFill>
              </a:rPr>
              <a:t>• des casques enfants et adultes</a:t>
            </a:r>
          </a:p>
          <a:p>
            <a:r>
              <a:rPr lang="fr-FR" dirty="0">
                <a:solidFill>
                  <a:srgbClr val="0070C0"/>
                </a:solidFill>
              </a:rPr>
              <a:t>• des luges</a:t>
            </a:r>
          </a:p>
          <a:p>
            <a:r>
              <a:rPr lang="fr-FR" dirty="0">
                <a:solidFill>
                  <a:srgbClr val="0070C0"/>
                </a:solidFill>
              </a:rPr>
              <a:t>• des chaînes à neige pour pneus voiture</a:t>
            </a:r>
          </a:p>
          <a:p>
            <a:endParaRPr lang="fr-FR" dirty="0">
              <a:solidFill>
                <a:srgbClr val="0070C0"/>
              </a:solidFill>
            </a:endParaRPr>
          </a:p>
          <a:p>
            <a:r>
              <a:rPr lang="fr-FR" b="1" i="1" dirty="0">
                <a:solidFill>
                  <a:srgbClr val="0070C0"/>
                </a:solidFill>
              </a:rPr>
              <a:t>Locations sur demande par mail, tarifs abordables,. </a:t>
            </a:r>
          </a:p>
          <a:p>
            <a:r>
              <a:rPr lang="fr-FR" b="1" i="1" dirty="0">
                <a:solidFill>
                  <a:srgbClr val="0070C0"/>
                </a:solidFill>
              </a:rPr>
              <a:t>Par exemple 9 € le pack "skis + chaussures" pour le week-end, 18 € la semaine. (hors vacances de février)</a:t>
            </a:r>
          </a:p>
          <a:p>
            <a:endParaRPr lang="fr-FR" b="1" i="1" dirty="0">
              <a:solidFill>
                <a:srgbClr val="0070C0"/>
              </a:solidFill>
            </a:endParaRPr>
          </a:p>
          <a:p>
            <a:endParaRPr lang="fr-FR" b="1" dirty="0">
              <a:solidFill>
                <a:srgbClr val="0070C0"/>
              </a:solidFill>
            </a:endParaRPr>
          </a:p>
          <a:p>
            <a:r>
              <a:rPr lang="fr-FR" b="1" dirty="0">
                <a:solidFill>
                  <a:srgbClr val="0070C0"/>
                </a:solidFill>
              </a:rPr>
              <a:t>Responsables : Maud Ranchet et Cyrille </a:t>
            </a:r>
            <a:r>
              <a:rPr lang="fr-FR" b="1" dirty="0" err="1">
                <a:solidFill>
                  <a:srgbClr val="0070C0"/>
                </a:solidFill>
              </a:rPr>
              <a:t>Gonon</a:t>
            </a:r>
            <a:endParaRPr lang="fr-FR" sz="1600" dirty="0">
              <a:solidFill>
                <a:srgbClr val="0070C0"/>
              </a:solidFill>
            </a:endParaRPr>
          </a:p>
        </p:txBody>
      </p:sp>
      <p:pic>
        <p:nvPicPr>
          <p:cNvPr id="4" name="Image 3">
            <a:extLst>
              <a:ext uri="{FF2B5EF4-FFF2-40B4-BE49-F238E27FC236}">
                <a16:creationId xmlns:a16="http://schemas.microsoft.com/office/drawing/2014/main" id="{A232086A-EB50-4140-B0F1-5B1965E67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3753" y="2435290"/>
            <a:ext cx="2095894" cy="2957804"/>
          </a:xfrm>
          <a:prstGeom prst="rect">
            <a:avLst/>
          </a:prstGeom>
          <a:ln>
            <a:noFill/>
          </a:ln>
          <a:effectLst>
            <a:softEdge rad="112500"/>
          </a:effectLst>
        </p:spPr>
      </p:pic>
      <p:sp>
        <p:nvSpPr>
          <p:cNvPr id="2" name="Rectangle 1">
            <a:extLst>
              <a:ext uri="{FF2B5EF4-FFF2-40B4-BE49-F238E27FC236}">
                <a16:creationId xmlns:a16="http://schemas.microsoft.com/office/drawing/2014/main" id="{B1E6A68E-C7DE-4780-A5C7-0AEBDB6E015A}"/>
              </a:ext>
            </a:extLst>
          </p:cNvPr>
          <p:cNvSpPr/>
          <p:nvPr/>
        </p:nvSpPr>
        <p:spPr>
          <a:xfrm>
            <a:off x="114301" y="5891543"/>
            <a:ext cx="11731526" cy="307777"/>
          </a:xfrm>
          <a:prstGeom prst="rect">
            <a:avLst/>
          </a:prstGeom>
        </p:spPr>
        <p:txBody>
          <a:bodyPr wrap="square">
            <a:spAutoFit/>
          </a:bodyPr>
          <a:lstStyle/>
          <a:p>
            <a:r>
              <a:rPr lang="fr-FR" sz="1400" dirty="0">
                <a:solidFill>
                  <a:schemeClr val="tx2"/>
                </a:solidFill>
                <a:hlinkClick r:id="rId3">
                  <a:extLst>
                    <a:ext uri="{A12FA001-AC4F-418D-AE19-62706E023703}">
                      <ahyp:hlinkClr xmlns:ahyp="http://schemas.microsoft.com/office/drawing/2018/hyperlinkcolor" val="tx"/>
                    </a:ext>
                  </a:extLst>
                </a:hlinkClick>
              </a:rPr>
              <a:t>https://apio.univ-gustave-eiffel.fr/fileadmin/contributeurs/APIO/Ski/Regles_de_location_et_tarifs_du_materiel_de_ski_APIO.pdf</a:t>
            </a:r>
            <a:endParaRPr lang="fr-FR" sz="1400" dirty="0">
              <a:solidFill>
                <a:schemeClr val="tx2"/>
              </a:solidFill>
            </a:endParaRPr>
          </a:p>
        </p:txBody>
      </p:sp>
    </p:spTree>
    <p:extLst>
      <p:ext uri="{BB962C8B-B14F-4D97-AF65-F5344CB8AC3E}">
        <p14:creationId xmlns:p14="http://schemas.microsoft.com/office/powerpoint/2010/main" val="375585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448733" y="469668"/>
            <a:ext cx="10185400" cy="5940088"/>
          </a:xfrm>
          <a:prstGeom prst="rect">
            <a:avLst/>
          </a:prstGeom>
        </p:spPr>
        <p:txBody>
          <a:bodyPr wrap="square">
            <a:spAutoFit/>
          </a:bodyPr>
          <a:lstStyle/>
          <a:p>
            <a:pPr lvl="0">
              <a:defRPr/>
            </a:pPr>
            <a:r>
              <a:rPr lang="fr-FR" sz="1600" b="1" dirty="0">
                <a:solidFill>
                  <a:srgbClr val="0070C0"/>
                </a:solidFill>
              </a:rPr>
              <a:t>Si vous voulez : </a:t>
            </a:r>
            <a:r>
              <a:rPr lang="fr-FR" sz="1600" dirty="0">
                <a:solidFill>
                  <a:srgbClr val="0070C0"/>
                </a:solidFill>
              </a:rPr>
              <a:t>Bricoler, jardiner, faire un nettoyage spécial, déménager, </a:t>
            </a:r>
          </a:p>
          <a:p>
            <a:pPr lvl="0">
              <a:defRPr/>
            </a:pPr>
            <a:r>
              <a:rPr lang="fr-FR" sz="1600" dirty="0">
                <a:solidFill>
                  <a:srgbClr val="0070C0"/>
                </a:solidFill>
              </a:rPr>
              <a:t>camper ou encore cuisiner.</a:t>
            </a:r>
          </a:p>
          <a:p>
            <a:pPr lvl="0">
              <a:defRPr/>
            </a:pPr>
            <a:endParaRPr lang="fr-FR" sz="1600" dirty="0">
              <a:solidFill>
                <a:srgbClr val="0070C0"/>
              </a:solidFill>
            </a:endParaRPr>
          </a:p>
          <a:p>
            <a:pPr lvl="0">
              <a:defRPr/>
            </a:pPr>
            <a:r>
              <a:rPr lang="fr-FR" sz="1600" dirty="0">
                <a:solidFill>
                  <a:srgbClr val="0070C0"/>
                </a:solidFill>
              </a:rPr>
              <a:t>Pensez  : </a:t>
            </a:r>
            <a:r>
              <a:rPr lang="fr-FR" sz="1600" b="1" dirty="0">
                <a:solidFill>
                  <a:srgbClr val="0070C0"/>
                </a:solidFill>
              </a:rPr>
              <a:t>APIO Bricolage/loisirs</a:t>
            </a:r>
            <a:r>
              <a:rPr lang="fr-FR" sz="1600" dirty="0">
                <a:solidFill>
                  <a:srgbClr val="0070C0"/>
                </a:solidFill>
              </a:rPr>
              <a:t> !! </a:t>
            </a:r>
          </a:p>
          <a:p>
            <a:pPr lvl="0">
              <a:defRPr/>
            </a:pPr>
            <a:endParaRPr lang="fr-FR" sz="1600" dirty="0">
              <a:solidFill>
                <a:srgbClr val="0070C0"/>
              </a:solidFill>
            </a:endParaRPr>
          </a:p>
          <a:p>
            <a:pPr>
              <a:defRPr/>
            </a:pPr>
            <a:r>
              <a:rPr lang="fr-FR" sz="1600" b="1" dirty="0">
                <a:solidFill>
                  <a:srgbClr val="0070C0"/>
                </a:solidFill>
              </a:rPr>
              <a:t>Responsables Sophie </a:t>
            </a:r>
            <a:r>
              <a:rPr lang="fr-FR" sz="1600" b="1" dirty="0" err="1">
                <a:solidFill>
                  <a:srgbClr val="0070C0"/>
                </a:solidFill>
              </a:rPr>
              <a:t>Serindat</a:t>
            </a:r>
            <a:r>
              <a:rPr lang="fr-FR" sz="1600" b="1" dirty="0">
                <a:solidFill>
                  <a:srgbClr val="0070C0"/>
                </a:solidFill>
              </a:rPr>
              <a:t> et Richard Roussillon</a:t>
            </a:r>
            <a:endParaRPr lang="fr-FR" sz="1400" dirty="0">
              <a:solidFill>
                <a:srgbClr val="0070C0"/>
              </a:solidFill>
            </a:endParaRPr>
          </a:p>
          <a:p>
            <a:pPr lvl="0">
              <a:defRPr/>
            </a:pPr>
            <a:endParaRPr lang="fr-FR" sz="1600" dirty="0">
              <a:solidFill>
                <a:srgbClr val="0070C0"/>
              </a:solidFill>
            </a:endParaRPr>
          </a:p>
          <a:p>
            <a:pPr lvl="0">
              <a:defRPr/>
            </a:pPr>
            <a:r>
              <a:rPr lang="fr-FR" sz="1600" dirty="0">
                <a:solidFill>
                  <a:srgbClr val="0070C0"/>
                </a:solidFill>
              </a:rPr>
              <a:t> </a:t>
            </a:r>
          </a:p>
          <a:p>
            <a:pPr lvl="0">
              <a:defRPr/>
            </a:pPr>
            <a:r>
              <a:rPr lang="fr-FR" sz="1600" dirty="0">
                <a:solidFill>
                  <a:srgbClr val="0070C0"/>
                </a:solidFill>
              </a:rPr>
              <a:t>La liste complète se trouve sur notre page Facebook  et sur notre site internet.</a:t>
            </a:r>
          </a:p>
          <a:p>
            <a:pPr lvl="0">
              <a:defRPr/>
            </a:pPr>
            <a:r>
              <a:rPr lang="fr-FR" sz="1600" i="1" dirty="0">
                <a:solidFill>
                  <a:srgbClr val="0070C0"/>
                </a:solidFill>
              </a:rPr>
              <a:t>Vous ne pouvez pas faire votre réservation directement </a:t>
            </a:r>
            <a:r>
              <a:rPr lang="fr-FR" sz="1600" dirty="0">
                <a:solidFill>
                  <a:srgbClr val="0070C0"/>
                </a:solidFill>
              </a:rPr>
              <a:t>sur internet !</a:t>
            </a:r>
          </a:p>
          <a:p>
            <a:pPr lvl="0">
              <a:defRPr/>
            </a:pPr>
            <a:endParaRPr lang="fr-FR" sz="1600" dirty="0">
              <a:solidFill>
                <a:srgbClr val="0070C0"/>
              </a:solidFill>
            </a:endParaRPr>
          </a:p>
          <a:p>
            <a:pPr marL="285750" lvl="0" indent="-285750">
              <a:buFontTx/>
              <a:buChar char="-"/>
              <a:defRPr/>
            </a:pPr>
            <a:r>
              <a:rPr lang="fr-FR" sz="1600" dirty="0">
                <a:solidFill>
                  <a:srgbClr val="0070C0"/>
                </a:solidFill>
              </a:rPr>
              <a:t>Il est indispensable de réserver </a:t>
            </a:r>
            <a:r>
              <a:rPr lang="fr-FR" sz="1600" b="1" dirty="0">
                <a:solidFill>
                  <a:srgbClr val="0070C0"/>
                </a:solidFill>
              </a:rPr>
              <a:t>par mail</a:t>
            </a:r>
            <a:r>
              <a:rPr lang="fr-FR" sz="1600" dirty="0">
                <a:solidFill>
                  <a:srgbClr val="0070C0"/>
                </a:solidFill>
              </a:rPr>
              <a:t> auprès de Sophie </a:t>
            </a:r>
            <a:r>
              <a:rPr lang="fr-FR" sz="1600" dirty="0" err="1">
                <a:solidFill>
                  <a:srgbClr val="0070C0"/>
                </a:solidFill>
              </a:rPr>
              <a:t>Serindat</a:t>
            </a:r>
            <a:r>
              <a:rPr lang="fr-FR" sz="1600" dirty="0">
                <a:solidFill>
                  <a:srgbClr val="0070C0"/>
                </a:solidFill>
              </a:rPr>
              <a:t> </a:t>
            </a:r>
            <a:r>
              <a:rPr lang="fr-FR" sz="1600" b="1" u="sng" dirty="0">
                <a:solidFill>
                  <a:srgbClr val="0070C0"/>
                </a:solidFill>
              </a:rPr>
              <a:t>ET</a:t>
            </a:r>
            <a:r>
              <a:rPr lang="fr-FR" sz="1600" dirty="0">
                <a:solidFill>
                  <a:srgbClr val="0070C0"/>
                </a:solidFill>
              </a:rPr>
              <a:t> Richard Roussillon. Une réponse vous sera toujours envoyée</a:t>
            </a:r>
          </a:p>
          <a:p>
            <a:pPr lvl="0">
              <a:defRPr/>
            </a:pPr>
            <a:r>
              <a:rPr lang="fr-FR" sz="1600" dirty="0">
                <a:solidFill>
                  <a:srgbClr val="0070C0"/>
                </a:solidFill>
              </a:rPr>
              <a:t>  </a:t>
            </a:r>
          </a:p>
          <a:p>
            <a:pPr marL="285750" lvl="0" indent="-285750">
              <a:buFontTx/>
              <a:buChar char="-"/>
              <a:defRPr/>
            </a:pPr>
            <a:r>
              <a:rPr lang="fr-FR" sz="1600" dirty="0">
                <a:solidFill>
                  <a:srgbClr val="0070C0"/>
                </a:solidFill>
              </a:rPr>
              <a:t>Le prix affiché s’applique pour  une durée de location correspondant à 1 période:  du vendredi au lundi ou du lundi au vendredi </a:t>
            </a:r>
            <a:r>
              <a:rPr lang="fr-FR" sz="1400" dirty="0">
                <a:solidFill>
                  <a:srgbClr val="0070C0"/>
                </a:solidFill>
              </a:rPr>
              <a:t>(ou durée plus longue si besoin En cas de télétravail, on s’arrangera)</a:t>
            </a:r>
          </a:p>
          <a:p>
            <a:pPr marL="285750" lvl="0" indent="-285750">
              <a:buFontTx/>
              <a:buChar char="-"/>
              <a:defRPr/>
            </a:pPr>
            <a:endParaRPr lang="fr-FR" sz="1400" dirty="0">
              <a:solidFill>
                <a:srgbClr val="0070C0"/>
              </a:solidFill>
            </a:endParaRPr>
          </a:p>
          <a:p>
            <a:pPr lvl="0">
              <a:defRPr/>
            </a:pPr>
            <a:r>
              <a:rPr lang="fr-FR" sz="1600" dirty="0">
                <a:solidFill>
                  <a:srgbClr val="0070C0"/>
                </a:solidFill>
              </a:rPr>
              <a:t>- Dans un soucis de respect vis-à-vis des autres adhérents, il est indispensable de nous prévenir          en cas de retard de retour de matériel. Sinon, </a:t>
            </a:r>
            <a:r>
              <a:rPr lang="fr-FR" sz="1600" u="sng" dirty="0">
                <a:solidFill>
                  <a:srgbClr val="0070C0"/>
                </a:solidFill>
              </a:rPr>
              <a:t>une pénalité de retard sera appliquée</a:t>
            </a:r>
            <a:r>
              <a:rPr lang="fr-FR" sz="1600" dirty="0">
                <a:solidFill>
                  <a:srgbClr val="0070C0"/>
                </a:solidFill>
              </a:rPr>
              <a:t>,  équivalant  à 2 fois le montant de la période, multipliée par le nombre de jours de retard.</a:t>
            </a:r>
          </a:p>
          <a:p>
            <a:pPr lvl="0">
              <a:defRPr/>
            </a:pPr>
            <a:endParaRPr lang="fr-FR" sz="1600" dirty="0">
              <a:solidFill>
                <a:srgbClr val="0070C0"/>
              </a:solidFill>
            </a:endParaRPr>
          </a:p>
          <a:p>
            <a:pPr>
              <a:defRPr/>
            </a:pPr>
            <a:r>
              <a:rPr lang="fr-FR" sz="1600" dirty="0">
                <a:solidFill>
                  <a:srgbClr val="0070C0"/>
                </a:solidFill>
              </a:rPr>
              <a:t>- Pour retirer le matériel : les locaux de l’</a:t>
            </a:r>
            <a:r>
              <a:rPr lang="fr-FR" sz="1600" dirty="0" err="1">
                <a:solidFill>
                  <a:srgbClr val="0070C0"/>
                </a:solidFill>
              </a:rPr>
              <a:t>Apio</a:t>
            </a:r>
            <a:r>
              <a:rPr lang="fr-FR" sz="1600" dirty="0">
                <a:solidFill>
                  <a:srgbClr val="0070C0"/>
                </a:solidFill>
              </a:rPr>
              <a:t> se situent derrière le garage du LBMC (BAT H), au fond, portail blanc.</a:t>
            </a:r>
            <a:endParaRPr kumimoji="0" lang="fr-FR" sz="1400" b="0" i="0" u="none" strike="noStrike" kern="1200" cap="none" spc="0" normalizeH="0" baseline="0" noProof="0" dirty="0">
              <a:ln>
                <a:noFill/>
              </a:ln>
              <a:solidFill>
                <a:srgbClr val="0070C0"/>
              </a:solidFill>
              <a:effectLst/>
              <a:uLnTx/>
              <a:uFillTx/>
              <a:latin typeface="Segoe Print"/>
              <a:ea typeface="+mn-ea"/>
              <a:cs typeface="+mn-cs"/>
            </a:endParaRPr>
          </a:p>
        </p:txBody>
      </p:sp>
      <p:pic>
        <p:nvPicPr>
          <p:cNvPr id="5" name="Image 4">
            <a:extLst>
              <a:ext uri="{FF2B5EF4-FFF2-40B4-BE49-F238E27FC236}">
                <a16:creationId xmlns:a16="http://schemas.microsoft.com/office/drawing/2014/main" id="{DF1AEF57-BA35-445C-BA9B-7B144200B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7388" y="469668"/>
            <a:ext cx="1763376" cy="1175584"/>
          </a:xfrm>
          <a:prstGeom prst="rect">
            <a:avLst/>
          </a:prstGeom>
        </p:spPr>
      </p:pic>
      <p:pic>
        <p:nvPicPr>
          <p:cNvPr id="6" name="Image 5">
            <a:extLst>
              <a:ext uri="{FF2B5EF4-FFF2-40B4-BE49-F238E27FC236}">
                <a16:creationId xmlns:a16="http://schemas.microsoft.com/office/drawing/2014/main" id="{6EDE4B45-A003-437D-B38F-8C72E1355311}"/>
              </a:ext>
            </a:extLst>
          </p:cNvPr>
          <p:cNvPicPr>
            <a:picLocks noChangeAspect="1"/>
          </p:cNvPicPr>
          <p:nvPr/>
        </p:nvPicPr>
        <p:blipFill>
          <a:blip r:embed="rId3"/>
          <a:stretch>
            <a:fillRect/>
          </a:stretch>
        </p:blipFill>
        <p:spPr>
          <a:xfrm>
            <a:off x="10347388" y="2207025"/>
            <a:ext cx="1844612" cy="1698171"/>
          </a:xfrm>
          <a:prstGeom prst="rect">
            <a:avLst/>
          </a:prstGeom>
          <a:ln>
            <a:noFill/>
          </a:ln>
          <a:effectLst>
            <a:softEdge rad="112500"/>
          </a:effectLst>
        </p:spPr>
      </p:pic>
    </p:spTree>
    <p:extLst>
      <p:ext uri="{BB962C8B-B14F-4D97-AF65-F5344CB8AC3E}">
        <p14:creationId xmlns:p14="http://schemas.microsoft.com/office/powerpoint/2010/main" val="33980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FEAABEB-C56A-4804-9DE3-9BA6B9D7A93C}"/>
              </a:ext>
            </a:extLst>
          </p:cNvPr>
          <p:cNvPicPr/>
          <p:nvPr/>
        </p:nvPicPr>
        <p:blipFill>
          <a:blip r:embed="rId2"/>
          <a:stretch>
            <a:fillRect/>
          </a:stretch>
        </p:blipFill>
        <p:spPr>
          <a:xfrm rot="503496">
            <a:off x="8586438" y="75118"/>
            <a:ext cx="1608329" cy="1696240"/>
          </a:xfrm>
          <a:prstGeom prst="rect">
            <a:avLst/>
          </a:prstGeom>
          <a:ln>
            <a:noFill/>
          </a:ln>
          <a:effectLst>
            <a:softEdge rad="112500"/>
          </a:effectLst>
        </p:spPr>
      </p:pic>
      <p:pic>
        <p:nvPicPr>
          <p:cNvPr id="6" name="Image 5">
            <a:extLst>
              <a:ext uri="{FF2B5EF4-FFF2-40B4-BE49-F238E27FC236}">
                <a16:creationId xmlns:a16="http://schemas.microsoft.com/office/drawing/2014/main" id="{873086A0-8D0C-4C9D-A42B-19C42390C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1" y="339018"/>
            <a:ext cx="1979689" cy="2556447"/>
          </a:xfrm>
          <a:prstGeom prst="rect">
            <a:avLst/>
          </a:prstGeom>
          <a:ln>
            <a:noFill/>
          </a:ln>
          <a:effectLst>
            <a:softEdge rad="112500"/>
          </a:effectLst>
        </p:spPr>
      </p:pic>
      <p:pic>
        <p:nvPicPr>
          <p:cNvPr id="8" name="Image 7">
            <a:extLst>
              <a:ext uri="{FF2B5EF4-FFF2-40B4-BE49-F238E27FC236}">
                <a16:creationId xmlns:a16="http://schemas.microsoft.com/office/drawing/2014/main" id="{C8317ABE-A205-4D73-918A-0047C82EF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6793" y="2351890"/>
            <a:ext cx="1362187" cy="1502164"/>
          </a:xfrm>
          <a:prstGeom prst="rect">
            <a:avLst/>
          </a:prstGeom>
        </p:spPr>
      </p:pic>
      <p:pic>
        <p:nvPicPr>
          <p:cNvPr id="10" name="Image 9">
            <a:extLst>
              <a:ext uri="{FF2B5EF4-FFF2-40B4-BE49-F238E27FC236}">
                <a16:creationId xmlns:a16="http://schemas.microsoft.com/office/drawing/2014/main" id="{17B7DE73-D0E0-48A6-8763-51F5680F6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583" y="2336764"/>
            <a:ext cx="1696240" cy="1696240"/>
          </a:xfrm>
          <a:prstGeom prst="rect">
            <a:avLst/>
          </a:prstGeom>
          <a:ln>
            <a:noFill/>
          </a:ln>
          <a:effectLst>
            <a:softEdge rad="112500"/>
          </a:effectLst>
        </p:spPr>
      </p:pic>
      <p:pic>
        <p:nvPicPr>
          <p:cNvPr id="12" name="Image 11">
            <a:extLst>
              <a:ext uri="{FF2B5EF4-FFF2-40B4-BE49-F238E27FC236}">
                <a16:creationId xmlns:a16="http://schemas.microsoft.com/office/drawing/2014/main" id="{805F7A84-DF00-496E-AD53-3041BFE332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8" y="3869538"/>
            <a:ext cx="2191219" cy="2191219"/>
          </a:xfrm>
          <a:prstGeom prst="rect">
            <a:avLst/>
          </a:prstGeom>
          <a:ln>
            <a:noFill/>
          </a:ln>
          <a:effectLst>
            <a:softEdge rad="112500"/>
          </a:effectLst>
        </p:spPr>
      </p:pic>
      <p:pic>
        <p:nvPicPr>
          <p:cNvPr id="14" name="Image 13">
            <a:extLst>
              <a:ext uri="{FF2B5EF4-FFF2-40B4-BE49-F238E27FC236}">
                <a16:creationId xmlns:a16="http://schemas.microsoft.com/office/drawing/2014/main" id="{E813A0F3-BA08-463D-801B-284E25E6CC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273" y="2681851"/>
            <a:ext cx="1430028" cy="1430028"/>
          </a:xfrm>
          <a:prstGeom prst="rect">
            <a:avLst/>
          </a:prstGeom>
        </p:spPr>
      </p:pic>
      <p:pic>
        <p:nvPicPr>
          <p:cNvPr id="15" name="Image 14" descr="C:\Users\serindat\AppData\Local\Microsoft\Windows\INetCache\Content.MSO\ADD6B8A3.tmp">
            <a:extLst>
              <a:ext uri="{FF2B5EF4-FFF2-40B4-BE49-F238E27FC236}">
                <a16:creationId xmlns:a16="http://schemas.microsoft.com/office/drawing/2014/main" id="{28912261-11DA-4A0D-A1A3-1EABC069896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380019" y="2052341"/>
            <a:ext cx="1721106" cy="1610443"/>
          </a:xfrm>
          <a:prstGeom prst="rect">
            <a:avLst/>
          </a:prstGeom>
          <a:ln>
            <a:noFill/>
          </a:ln>
          <a:effectLst>
            <a:softEdge rad="112500"/>
          </a:effectLst>
        </p:spPr>
      </p:pic>
      <p:pic>
        <p:nvPicPr>
          <p:cNvPr id="18" name="Image 17">
            <a:extLst>
              <a:ext uri="{FF2B5EF4-FFF2-40B4-BE49-F238E27FC236}">
                <a16:creationId xmlns:a16="http://schemas.microsoft.com/office/drawing/2014/main" id="{8270F07F-934A-484B-8E7E-E2342C0926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0552" y="3761793"/>
            <a:ext cx="1001443" cy="1502165"/>
          </a:xfrm>
          <a:prstGeom prst="rect">
            <a:avLst/>
          </a:prstGeom>
          <a:ln>
            <a:noFill/>
          </a:ln>
          <a:effectLst>
            <a:softEdge rad="112500"/>
          </a:effectLst>
        </p:spPr>
      </p:pic>
      <p:pic>
        <p:nvPicPr>
          <p:cNvPr id="3" name="Image 2">
            <a:extLst>
              <a:ext uri="{FF2B5EF4-FFF2-40B4-BE49-F238E27FC236}">
                <a16:creationId xmlns:a16="http://schemas.microsoft.com/office/drawing/2014/main" id="{7A9C0A64-E1B5-43E0-92C3-3DAD57A4BE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040307">
            <a:off x="3736739" y="406437"/>
            <a:ext cx="3951122" cy="2222507"/>
          </a:xfrm>
          <a:prstGeom prst="rect">
            <a:avLst/>
          </a:prstGeom>
          <a:ln>
            <a:noFill/>
          </a:ln>
          <a:effectLst>
            <a:softEdge rad="112500"/>
          </a:effectLst>
        </p:spPr>
      </p:pic>
      <p:pic>
        <p:nvPicPr>
          <p:cNvPr id="20" name="Image 19">
            <a:extLst>
              <a:ext uri="{FF2B5EF4-FFF2-40B4-BE49-F238E27FC236}">
                <a16:creationId xmlns:a16="http://schemas.microsoft.com/office/drawing/2014/main" id="{408228F3-578F-48AD-AD20-B2CCAE7091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310466">
            <a:off x="1607198" y="1210318"/>
            <a:ext cx="1522052" cy="813848"/>
          </a:xfrm>
          <a:prstGeom prst="rect">
            <a:avLst/>
          </a:prstGeom>
          <a:ln>
            <a:noFill/>
          </a:ln>
          <a:effectLst>
            <a:softEdge rad="112500"/>
          </a:effectLst>
        </p:spPr>
      </p:pic>
      <p:graphicFrame>
        <p:nvGraphicFramePr>
          <p:cNvPr id="51" name="Diagramme 50">
            <a:extLst>
              <a:ext uri="{FF2B5EF4-FFF2-40B4-BE49-F238E27FC236}">
                <a16:creationId xmlns:a16="http://schemas.microsoft.com/office/drawing/2014/main" id="{2F07AD7F-FFEC-4925-9506-B0C722291173}"/>
              </a:ext>
            </a:extLst>
          </p:cNvPr>
          <p:cNvGraphicFramePr/>
          <p:nvPr>
            <p:extLst/>
          </p:nvPr>
        </p:nvGraphicFramePr>
        <p:xfrm>
          <a:off x="10534122" y="205875"/>
          <a:ext cx="1527274" cy="19927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6" name="Image 25">
            <a:extLst>
              <a:ext uri="{FF2B5EF4-FFF2-40B4-BE49-F238E27FC236}">
                <a16:creationId xmlns:a16="http://schemas.microsoft.com/office/drawing/2014/main" id="{E399882A-3039-47FC-84FB-B1A6E1641F2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41097" y="3429000"/>
            <a:ext cx="706606" cy="479007"/>
          </a:xfrm>
          <a:prstGeom prst="rect">
            <a:avLst/>
          </a:prstGeom>
        </p:spPr>
      </p:pic>
      <p:pic>
        <p:nvPicPr>
          <p:cNvPr id="29" name="Image 28">
            <a:extLst>
              <a:ext uri="{FF2B5EF4-FFF2-40B4-BE49-F238E27FC236}">
                <a16:creationId xmlns:a16="http://schemas.microsoft.com/office/drawing/2014/main" id="{E5B2FFF5-013E-4369-BDD5-EB5B21113F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261655">
            <a:off x="4823428" y="2905310"/>
            <a:ext cx="579958" cy="567070"/>
          </a:xfrm>
          <a:prstGeom prst="rect">
            <a:avLst/>
          </a:prstGeom>
        </p:spPr>
      </p:pic>
      <p:pic>
        <p:nvPicPr>
          <p:cNvPr id="33" name="Image 32">
            <a:extLst>
              <a:ext uri="{FF2B5EF4-FFF2-40B4-BE49-F238E27FC236}">
                <a16:creationId xmlns:a16="http://schemas.microsoft.com/office/drawing/2014/main" id="{761E11ED-6B7A-497C-9935-46E9CD97262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20344" y="339018"/>
            <a:ext cx="1220859" cy="1220859"/>
          </a:xfrm>
          <a:prstGeom prst="rect">
            <a:avLst/>
          </a:prstGeom>
          <a:ln>
            <a:noFill/>
          </a:ln>
          <a:effectLst>
            <a:softEdge rad="112500"/>
          </a:effectLst>
        </p:spPr>
      </p:pic>
      <p:graphicFrame>
        <p:nvGraphicFramePr>
          <p:cNvPr id="48" name="Diagramme 47">
            <a:extLst>
              <a:ext uri="{FF2B5EF4-FFF2-40B4-BE49-F238E27FC236}">
                <a16:creationId xmlns:a16="http://schemas.microsoft.com/office/drawing/2014/main" id="{1A2B3D7F-3879-4264-9F30-DDDC8E914A67}"/>
              </a:ext>
            </a:extLst>
          </p:cNvPr>
          <p:cNvGraphicFramePr/>
          <p:nvPr>
            <p:extLst/>
          </p:nvPr>
        </p:nvGraphicFramePr>
        <p:xfrm>
          <a:off x="8588155" y="3827385"/>
          <a:ext cx="3497580" cy="233172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39" name="ZoneTexte 38">
            <a:extLst>
              <a:ext uri="{FF2B5EF4-FFF2-40B4-BE49-F238E27FC236}">
                <a16:creationId xmlns:a16="http://schemas.microsoft.com/office/drawing/2014/main" id="{61E781C4-BAF2-4F2A-AD61-02399214602F}"/>
              </a:ext>
            </a:extLst>
          </p:cNvPr>
          <p:cNvSpPr txBox="1"/>
          <p:nvPr/>
        </p:nvSpPr>
        <p:spPr>
          <a:xfrm>
            <a:off x="147533" y="6042251"/>
            <a:ext cx="2987176" cy="738664"/>
          </a:xfrm>
          <a:prstGeom prst="rect">
            <a:avLst/>
          </a:prstGeom>
          <a:solidFill>
            <a:srgbClr val="CCFF66"/>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Segoe Print"/>
                <a:ea typeface="+mn-ea"/>
                <a:cs typeface="+mn-cs"/>
              </a:rPr>
              <a:t>Quelques exemples de ce que l’</a:t>
            </a:r>
            <a:r>
              <a:rPr kumimoji="0" lang="fr-FR" sz="1400" b="0" i="0" u="none" strike="noStrike" kern="1200" cap="none" spc="0" normalizeH="0" baseline="0" noProof="0" dirty="0" err="1">
                <a:ln>
                  <a:noFill/>
                </a:ln>
                <a:solidFill>
                  <a:srgbClr val="C00000"/>
                </a:solidFill>
                <a:effectLst/>
                <a:uLnTx/>
                <a:uFillTx/>
                <a:latin typeface="Segoe Print"/>
                <a:ea typeface="+mn-ea"/>
                <a:cs typeface="+mn-cs"/>
              </a:rPr>
              <a:t>Apio</a:t>
            </a:r>
            <a:r>
              <a:rPr kumimoji="0" lang="fr-FR" sz="1400" b="0" i="0" u="none" strike="noStrike" kern="1200" cap="none" spc="0" normalizeH="0" baseline="0" noProof="0" dirty="0">
                <a:ln>
                  <a:noFill/>
                </a:ln>
                <a:solidFill>
                  <a:srgbClr val="C00000"/>
                </a:solidFill>
                <a:effectLst/>
                <a:uLnTx/>
                <a:uFillTx/>
                <a:latin typeface="Segoe Print"/>
                <a:ea typeface="+mn-ea"/>
                <a:cs typeface="+mn-cs"/>
              </a:rPr>
              <a:t> propose . (Images non contractuelles.) </a:t>
            </a:r>
          </a:p>
        </p:txBody>
      </p:sp>
      <p:graphicFrame>
        <p:nvGraphicFramePr>
          <p:cNvPr id="49" name="Diagramme 48">
            <a:extLst>
              <a:ext uri="{FF2B5EF4-FFF2-40B4-BE49-F238E27FC236}">
                <a16:creationId xmlns:a16="http://schemas.microsoft.com/office/drawing/2014/main" id="{FB0BFC4C-EBBE-43DD-A24B-C1181AF9E610}"/>
              </a:ext>
            </a:extLst>
          </p:cNvPr>
          <p:cNvGraphicFramePr/>
          <p:nvPr>
            <p:extLst/>
          </p:nvPr>
        </p:nvGraphicFramePr>
        <p:xfrm>
          <a:off x="10782821" y="2290916"/>
          <a:ext cx="1114211" cy="100779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43" name="Image 42">
            <a:extLst>
              <a:ext uri="{FF2B5EF4-FFF2-40B4-BE49-F238E27FC236}">
                <a16:creationId xmlns:a16="http://schemas.microsoft.com/office/drawing/2014/main" id="{CF60B212-0344-4F1F-9FEC-CFC043A981E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482096" y="3197423"/>
            <a:ext cx="637200" cy="715163"/>
          </a:xfrm>
          <a:prstGeom prst="rect">
            <a:avLst/>
          </a:prstGeom>
        </p:spPr>
      </p:pic>
      <p:pic>
        <p:nvPicPr>
          <p:cNvPr id="45" name="Image 44">
            <a:extLst>
              <a:ext uri="{FF2B5EF4-FFF2-40B4-BE49-F238E27FC236}">
                <a16:creationId xmlns:a16="http://schemas.microsoft.com/office/drawing/2014/main" id="{F4F810A0-44D4-4BA6-8890-E6CD8194E0E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407484">
            <a:off x="6804170" y="457209"/>
            <a:ext cx="1298364" cy="975112"/>
          </a:xfrm>
          <a:prstGeom prst="rect">
            <a:avLst/>
          </a:prstGeom>
          <a:ln>
            <a:noFill/>
          </a:ln>
          <a:effectLst>
            <a:softEdge rad="112500"/>
          </a:effectLst>
        </p:spPr>
      </p:pic>
      <p:pic>
        <p:nvPicPr>
          <p:cNvPr id="47" name="Image 46">
            <a:extLst>
              <a:ext uri="{FF2B5EF4-FFF2-40B4-BE49-F238E27FC236}">
                <a16:creationId xmlns:a16="http://schemas.microsoft.com/office/drawing/2014/main" id="{4575D3E1-39AC-4111-832C-106BFE185F7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42829" y="4085013"/>
            <a:ext cx="1447212" cy="1447212"/>
          </a:xfrm>
          <a:prstGeom prst="rect">
            <a:avLst/>
          </a:prstGeom>
        </p:spPr>
      </p:pic>
      <p:sp>
        <p:nvSpPr>
          <p:cNvPr id="54" name="ZoneTexte 53">
            <a:extLst>
              <a:ext uri="{FF2B5EF4-FFF2-40B4-BE49-F238E27FC236}">
                <a16:creationId xmlns:a16="http://schemas.microsoft.com/office/drawing/2014/main" id="{E9FEE999-3C9B-4D69-9912-5F2749B2E206}"/>
              </a:ext>
            </a:extLst>
          </p:cNvPr>
          <p:cNvSpPr txBox="1"/>
          <p:nvPr/>
        </p:nvSpPr>
        <p:spPr>
          <a:xfrm rot="2888650">
            <a:off x="1092357" y="2461340"/>
            <a:ext cx="18247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9A5315"/>
                </a:solidFill>
                <a:effectLst/>
                <a:uLnTx/>
                <a:uFillTx/>
                <a:latin typeface="Segoe Print"/>
                <a:ea typeface="+mn-ea"/>
                <a:cs typeface="+mn-cs"/>
              </a:rPr>
              <a:t>Coté Jardin</a:t>
            </a:r>
          </a:p>
        </p:txBody>
      </p:sp>
      <p:sp>
        <p:nvSpPr>
          <p:cNvPr id="55" name="ZoneTexte 54">
            <a:extLst>
              <a:ext uri="{FF2B5EF4-FFF2-40B4-BE49-F238E27FC236}">
                <a16:creationId xmlns:a16="http://schemas.microsoft.com/office/drawing/2014/main" id="{5BAFF391-F61F-453E-981C-58CA6F35B27A}"/>
              </a:ext>
            </a:extLst>
          </p:cNvPr>
          <p:cNvSpPr txBox="1"/>
          <p:nvPr/>
        </p:nvSpPr>
        <p:spPr>
          <a:xfrm>
            <a:off x="10303865" y="1903810"/>
            <a:ext cx="24850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9A5315"/>
                </a:solidFill>
                <a:effectLst/>
                <a:uLnTx/>
                <a:uFillTx/>
                <a:latin typeface="Segoe Print"/>
                <a:ea typeface="+mn-ea"/>
                <a:cs typeface="+mn-cs"/>
              </a:rPr>
              <a:t>Coté cuisine</a:t>
            </a:r>
          </a:p>
        </p:txBody>
      </p:sp>
      <p:sp>
        <p:nvSpPr>
          <p:cNvPr id="56" name="ZoneTexte 55">
            <a:extLst>
              <a:ext uri="{FF2B5EF4-FFF2-40B4-BE49-F238E27FC236}">
                <a16:creationId xmlns:a16="http://schemas.microsoft.com/office/drawing/2014/main" id="{E5DA7314-A35E-4E6A-9617-808B4E0DCCF5}"/>
              </a:ext>
            </a:extLst>
          </p:cNvPr>
          <p:cNvSpPr txBox="1"/>
          <p:nvPr/>
        </p:nvSpPr>
        <p:spPr>
          <a:xfrm rot="1894358">
            <a:off x="4858171" y="4115532"/>
            <a:ext cx="18659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9A5315"/>
                </a:solidFill>
                <a:effectLst/>
                <a:uLnTx/>
                <a:uFillTx/>
                <a:latin typeface="Segoe Print"/>
                <a:ea typeface="+mn-ea"/>
                <a:cs typeface="+mn-cs"/>
              </a:rPr>
              <a:t>Coté bricolage</a:t>
            </a:r>
          </a:p>
        </p:txBody>
      </p:sp>
      <p:sp>
        <p:nvSpPr>
          <p:cNvPr id="57" name="ZoneTexte 56">
            <a:extLst>
              <a:ext uri="{FF2B5EF4-FFF2-40B4-BE49-F238E27FC236}">
                <a16:creationId xmlns:a16="http://schemas.microsoft.com/office/drawing/2014/main" id="{64848875-590A-454D-8DAC-9ED6C8ED6955}"/>
              </a:ext>
            </a:extLst>
          </p:cNvPr>
          <p:cNvSpPr txBox="1"/>
          <p:nvPr/>
        </p:nvSpPr>
        <p:spPr>
          <a:xfrm>
            <a:off x="7453353" y="1730801"/>
            <a:ext cx="24850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9A5315"/>
                </a:solidFill>
                <a:effectLst/>
                <a:uLnTx/>
                <a:uFillTx/>
                <a:latin typeface="Segoe Print"/>
                <a:ea typeface="+mn-ea"/>
                <a:cs typeface="+mn-cs"/>
              </a:rPr>
              <a:t>Coté Nature</a:t>
            </a:r>
          </a:p>
        </p:txBody>
      </p:sp>
      <p:sp>
        <p:nvSpPr>
          <p:cNvPr id="58" name="ZoneTexte 57">
            <a:extLst>
              <a:ext uri="{FF2B5EF4-FFF2-40B4-BE49-F238E27FC236}">
                <a16:creationId xmlns:a16="http://schemas.microsoft.com/office/drawing/2014/main" id="{5F85DFF8-ADC5-49F6-8F3A-F87467AFD95B}"/>
              </a:ext>
            </a:extLst>
          </p:cNvPr>
          <p:cNvSpPr txBox="1"/>
          <p:nvPr/>
        </p:nvSpPr>
        <p:spPr>
          <a:xfrm>
            <a:off x="6945895" y="3877716"/>
            <a:ext cx="13621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9A5315"/>
                </a:solidFill>
                <a:effectLst/>
                <a:uLnTx/>
                <a:uFillTx/>
                <a:latin typeface="Segoe Print"/>
                <a:ea typeface="+mn-ea"/>
                <a:cs typeface="+mn-cs"/>
              </a:rPr>
              <a:t>Décolleuse papier peint-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9A5315"/>
                </a:solidFill>
                <a:effectLst/>
                <a:uLnTx/>
                <a:uFillTx/>
                <a:latin typeface="Segoe Print"/>
                <a:ea typeface="+mn-ea"/>
                <a:cs typeface="+mn-cs"/>
              </a:rPr>
              <a:t>Nettoyeur Haute Pression</a:t>
            </a:r>
          </a:p>
        </p:txBody>
      </p:sp>
      <p:pic>
        <p:nvPicPr>
          <p:cNvPr id="5" name="Image 4">
            <a:extLst>
              <a:ext uri="{FF2B5EF4-FFF2-40B4-BE49-F238E27FC236}">
                <a16:creationId xmlns:a16="http://schemas.microsoft.com/office/drawing/2014/main" id="{E02B5E36-B83B-4821-A267-3260D9B0E1A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051282" y="3763212"/>
            <a:ext cx="1482067" cy="1409059"/>
          </a:xfrm>
          <a:prstGeom prst="rect">
            <a:avLst/>
          </a:prstGeom>
        </p:spPr>
      </p:pic>
      <p:pic>
        <p:nvPicPr>
          <p:cNvPr id="11" name="Image 10">
            <a:extLst>
              <a:ext uri="{FF2B5EF4-FFF2-40B4-BE49-F238E27FC236}">
                <a16:creationId xmlns:a16="http://schemas.microsoft.com/office/drawing/2014/main" id="{1026FE78-ABA2-4C86-9DB4-D6D10461D92C}"/>
              </a:ext>
            </a:extLst>
          </p:cNvPr>
          <p:cNvPicPr>
            <a:picLocks noChangeAspect="1"/>
          </p:cNvPicPr>
          <p:nvPr/>
        </p:nvPicPr>
        <p:blipFill>
          <a:blip r:embed="rId34"/>
          <a:stretch>
            <a:fillRect/>
          </a:stretch>
        </p:blipFill>
        <p:spPr>
          <a:xfrm>
            <a:off x="6393488" y="5340066"/>
            <a:ext cx="2119729" cy="1001344"/>
          </a:xfrm>
          <a:prstGeom prst="rect">
            <a:avLst/>
          </a:prstGeom>
        </p:spPr>
      </p:pic>
    </p:spTree>
    <p:extLst>
      <p:ext uri="{BB962C8B-B14F-4D97-AF65-F5344CB8AC3E}">
        <p14:creationId xmlns:p14="http://schemas.microsoft.com/office/powerpoint/2010/main" val="144682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448733" y="469668"/>
            <a:ext cx="10185400"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Segoe Print"/>
                <a:ea typeface="+mn-ea"/>
                <a:cs typeface="+mn-cs"/>
              </a:rPr>
              <a:t>Louer un siège-auto - </a:t>
            </a:r>
            <a:r>
              <a:rPr kumimoji="0" lang="fr-FR" sz="1800" b="1" i="0" u="none" strike="noStrike" kern="1200" cap="none" spc="0" normalizeH="0" baseline="0" noProof="0" dirty="0" err="1">
                <a:ln>
                  <a:noFill/>
                </a:ln>
                <a:solidFill>
                  <a:srgbClr val="0070C0"/>
                </a:solidFill>
                <a:effectLst/>
                <a:uLnTx/>
                <a:uFillTx/>
                <a:latin typeface="Segoe Print"/>
                <a:ea typeface="+mn-ea"/>
                <a:cs typeface="+mn-cs"/>
              </a:rPr>
              <a:t>réhausseur</a:t>
            </a:r>
            <a:r>
              <a:rPr kumimoji="0" lang="fr-FR" sz="1800" b="1" i="0" u="none" strike="noStrike" kern="1200" cap="none" spc="0" normalizeH="0" baseline="0" noProof="0" dirty="0">
                <a:ln>
                  <a:noFill/>
                </a:ln>
                <a:solidFill>
                  <a:srgbClr val="0070C0"/>
                </a:solidFill>
                <a:effectLst/>
                <a:uLnTx/>
                <a:uFillTx/>
                <a:latin typeface="Segoe Print"/>
                <a:ea typeface="+mn-ea"/>
                <a:cs typeface="+mn-cs"/>
              </a:rPr>
              <a:t>- Responsable : Sophie </a:t>
            </a:r>
            <a:r>
              <a:rPr kumimoji="0" lang="fr-FR" sz="1800" b="1" i="0" u="none" strike="noStrike" kern="1200" cap="none" spc="0" normalizeH="0" baseline="0" noProof="0" dirty="0" err="1">
                <a:ln>
                  <a:noFill/>
                </a:ln>
                <a:solidFill>
                  <a:srgbClr val="0070C0"/>
                </a:solidFill>
                <a:effectLst/>
                <a:uLnTx/>
                <a:uFillTx/>
                <a:latin typeface="Segoe Print"/>
                <a:ea typeface="+mn-ea"/>
                <a:cs typeface="+mn-cs"/>
              </a:rPr>
              <a:t>Serindat</a:t>
            </a: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L’</a:t>
            </a:r>
            <a:r>
              <a:rPr kumimoji="0" lang="fr-FR" sz="1800" b="0" i="0" u="none" strike="noStrike" kern="1200" cap="none" spc="0" normalizeH="0" baseline="0" noProof="0" dirty="0" err="1">
                <a:ln>
                  <a:noFill/>
                </a:ln>
                <a:solidFill>
                  <a:srgbClr val="0070C0"/>
                </a:solidFill>
                <a:effectLst/>
                <a:uLnTx/>
                <a:uFillTx/>
                <a:latin typeface="Segoe Print"/>
                <a:ea typeface="+mn-ea"/>
                <a:cs typeface="+mn-cs"/>
              </a:rPr>
              <a:t>Apio</a:t>
            </a:r>
            <a:r>
              <a:rPr kumimoji="0" lang="fr-FR" sz="1800" b="0" i="0" u="none" strike="noStrike" kern="1200" cap="none" spc="0" normalizeH="0" baseline="0" noProof="0" dirty="0">
                <a:ln>
                  <a:noFill/>
                </a:ln>
                <a:solidFill>
                  <a:srgbClr val="0070C0"/>
                </a:solidFill>
                <a:effectLst/>
                <a:uLnTx/>
                <a:uFillTx/>
                <a:latin typeface="Segoe Print"/>
                <a:ea typeface="+mn-ea"/>
                <a:cs typeface="+mn-cs"/>
              </a:rPr>
              <a:t> vous propose un siège auto modulable pour enfant de 1 à 10 ans. C’est un siège auto face à la route (</a:t>
            </a:r>
            <a:r>
              <a:rPr lang="fr-FR" dirty="0">
                <a:solidFill>
                  <a:srgbClr val="0070C0"/>
                </a:solidFill>
                <a:latin typeface="Segoe Print"/>
              </a:rPr>
              <a:t> à partir de 1 an)  </a:t>
            </a:r>
            <a:r>
              <a:rPr kumimoji="0" lang="fr-FR" sz="1800" b="0" i="0" u="none" strike="noStrike" kern="1200" cap="none" spc="0" normalizeH="0" baseline="0" noProof="0" dirty="0">
                <a:ln>
                  <a:noFill/>
                </a:ln>
                <a:solidFill>
                  <a:srgbClr val="0070C0"/>
                </a:solidFill>
                <a:effectLst/>
                <a:uLnTx/>
                <a:uFillTx/>
                <a:latin typeface="Segoe Print"/>
                <a:ea typeface="+mn-ea"/>
                <a:cs typeface="+mn-cs"/>
              </a:rPr>
              <a:t>qui peut se transformer en rehausseur  quand l’enfant est plus grand.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Ce Dispositif de Retenu pour Enfant est empruntable pour </a:t>
            </a:r>
            <a:r>
              <a:rPr kumimoji="0" lang="fr-FR" sz="1800" b="0" i="0" u="sng" strike="noStrike" kern="1200" cap="none" spc="0" normalizeH="0" baseline="0" noProof="0" dirty="0">
                <a:ln>
                  <a:noFill/>
                </a:ln>
                <a:solidFill>
                  <a:srgbClr val="0070C0"/>
                </a:solidFill>
                <a:effectLst/>
                <a:uLnTx/>
                <a:uFillTx/>
                <a:latin typeface="Segoe Print"/>
                <a:ea typeface="+mn-ea"/>
                <a:cs typeface="+mn-cs"/>
              </a:rPr>
              <a:t>une courte durée </a:t>
            </a:r>
            <a:r>
              <a:rPr kumimoji="0" lang="fr-FR" sz="1800" b="0" i="0" u="none" strike="noStrike" kern="1200" cap="none" spc="0" normalizeH="0" baseline="0" noProof="0" dirty="0">
                <a:ln>
                  <a:noFill/>
                </a:ln>
                <a:solidFill>
                  <a:srgbClr val="0070C0"/>
                </a:solidFill>
                <a:effectLst/>
                <a:uLnTx/>
                <a:uFillTx/>
                <a:latin typeface="Segoe Print"/>
                <a:ea typeface="+mn-ea"/>
                <a:cs typeface="+mn-cs"/>
              </a:rPr>
              <a:t>(un week-end, une semaine, un mois)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La location est de 5 € plus un cheque de 100 € de caution.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Le plus ! La mise en place dans le véhicule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Segoe Print"/>
                <a:ea typeface="+mn-ea"/>
                <a:cs typeface="+mn-cs"/>
              </a:rPr>
              <a:t>Carte « cadeaux naissance » - Responsable : Incarnation Montusclat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70C0"/>
              </a:solidFill>
              <a:effectLst/>
              <a:uLnTx/>
              <a:uFillTx/>
              <a:latin typeface="Segoe Pri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Segoe Print"/>
                <a:ea typeface="+mn-ea"/>
                <a:cs typeface="+mn-cs"/>
              </a:rPr>
              <a:t>Parce que l'arrivée d'un bébé est le plus beau des cadeaux, l’</a:t>
            </a:r>
            <a:r>
              <a:rPr kumimoji="0" lang="fr-FR" sz="1800" b="0" i="0" u="none" strike="noStrike" kern="1200" cap="none" spc="0" normalizeH="0" baseline="0" noProof="0" dirty="0" err="1">
                <a:ln>
                  <a:noFill/>
                </a:ln>
                <a:solidFill>
                  <a:srgbClr val="0070C0"/>
                </a:solidFill>
                <a:effectLst/>
                <a:uLnTx/>
                <a:uFillTx/>
                <a:latin typeface="Segoe Print"/>
                <a:ea typeface="+mn-ea"/>
                <a:cs typeface="+mn-cs"/>
              </a:rPr>
              <a:t>Apio</a:t>
            </a:r>
            <a:r>
              <a:rPr kumimoji="0" lang="fr-FR" sz="1800" b="0" i="0" u="none" strike="noStrike" kern="1200" cap="none" spc="0" normalizeH="0" baseline="0" noProof="0" dirty="0">
                <a:ln>
                  <a:noFill/>
                </a:ln>
                <a:solidFill>
                  <a:srgbClr val="0070C0"/>
                </a:solidFill>
                <a:effectLst/>
                <a:uLnTx/>
                <a:uFillTx/>
                <a:latin typeface="Segoe Print"/>
                <a:ea typeface="+mn-ea"/>
                <a:cs typeface="+mn-cs"/>
              </a:rPr>
              <a:t> vous offre un bon d’achat d’une valeur de 50 euros. </a:t>
            </a:r>
            <a:r>
              <a:rPr kumimoji="0" lang="fr-FR" sz="1800" b="1" i="0" u="none" strike="noStrike" kern="1200" cap="none" spc="0" normalizeH="0" baseline="0" noProof="0" dirty="0">
                <a:ln>
                  <a:noFill/>
                </a:ln>
                <a:solidFill>
                  <a:srgbClr val="0070C0"/>
                </a:solidFill>
                <a:effectLst/>
                <a:uLnTx/>
                <a:uFillTx/>
                <a:latin typeface="Segoe Print"/>
                <a:ea typeface="+mn-ea"/>
                <a:cs typeface="+mn-cs"/>
              </a:rPr>
              <a:t>N’oubliez pas à nous faire part de la naissance de votre enfant.</a:t>
            </a:r>
            <a:endParaRPr kumimoji="0" lang="fr-FR" sz="1600" b="1" i="0" u="none" strike="noStrike" kern="1200" cap="none" spc="0" normalizeH="0" baseline="0" noProof="0" dirty="0">
              <a:ln>
                <a:noFill/>
              </a:ln>
              <a:solidFill>
                <a:srgbClr val="0070C0"/>
              </a:solidFill>
              <a:effectLst/>
              <a:uLnTx/>
              <a:uFillTx/>
              <a:latin typeface="Segoe Print"/>
              <a:ea typeface="+mn-ea"/>
              <a:cs typeface="+mn-cs"/>
            </a:endParaRPr>
          </a:p>
        </p:txBody>
      </p:sp>
      <p:pic>
        <p:nvPicPr>
          <p:cNvPr id="4" name="Image 3">
            <a:extLst>
              <a:ext uri="{FF2B5EF4-FFF2-40B4-BE49-F238E27FC236}">
                <a16:creationId xmlns:a16="http://schemas.microsoft.com/office/drawing/2014/main" id="{26D1E061-88E9-481E-B936-0C3B95C0B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7662">
            <a:off x="10488667" y="439056"/>
            <a:ext cx="1191705" cy="1724561"/>
          </a:xfrm>
          <a:prstGeom prst="rect">
            <a:avLst/>
          </a:prstGeom>
          <a:ln>
            <a:noFill/>
          </a:ln>
          <a:effectLst>
            <a:softEdge rad="112500"/>
          </a:effectLst>
        </p:spPr>
      </p:pic>
      <p:pic>
        <p:nvPicPr>
          <p:cNvPr id="5" name="Image 4">
            <a:extLst>
              <a:ext uri="{FF2B5EF4-FFF2-40B4-BE49-F238E27FC236}">
                <a16:creationId xmlns:a16="http://schemas.microsoft.com/office/drawing/2014/main" id="{B1FDC246-0A44-4FB5-84B3-701A3E540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1397" y="2746974"/>
            <a:ext cx="1681834" cy="2987334"/>
          </a:xfrm>
          <a:prstGeom prst="rect">
            <a:avLst/>
          </a:prstGeom>
          <a:ln>
            <a:noFill/>
          </a:ln>
          <a:effectLst>
            <a:softEdge rad="112500"/>
          </a:effectLst>
        </p:spPr>
      </p:pic>
    </p:spTree>
    <p:extLst>
      <p:ext uri="{BB962C8B-B14F-4D97-AF65-F5344CB8AC3E}">
        <p14:creationId xmlns:p14="http://schemas.microsoft.com/office/powerpoint/2010/main" val="128917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AC731-8C3A-47EA-BED3-150BB5216848}"/>
              </a:ext>
            </a:extLst>
          </p:cNvPr>
          <p:cNvSpPr>
            <a:spLocks noGrp="1"/>
          </p:cNvSpPr>
          <p:nvPr>
            <p:ph type="title"/>
          </p:nvPr>
        </p:nvSpPr>
        <p:spPr>
          <a:xfrm>
            <a:off x="363894" y="304800"/>
            <a:ext cx="10759720" cy="1219200"/>
          </a:xfrm>
        </p:spPr>
        <p:txBody>
          <a:bodyPr/>
          <a:lstStyle/>
          <a:p>
            <a:r>
              <a:rPr lang="fr-FR" dirty="0"/>
              <a:t>Plan d’accès au local </a:t>
            </a:r>
            <a:r>
              <a:rPr lang="fr-FR" dirty="0" err="1"/>
              <a:t>Apio</a:t>
            </a:r>
            <a:r>
              <a:rPr lang="fr-FR" dirty="0"/>
              <a:t> pour les locations</a:t>
            </a:r>
          </a:p>
        </p:txBody>
      </p:sp>
      <p:pic>
        <p:nvPicPr>
          <p:cNvPr id="4" name="Espace réservé du contenu 3">
            <a:extLst>
              <a:ext uri="{FF2B5EF4-FFF2-40B4-BE49-F238E27FC236}">
                <a16:creationId xmlns:a16="http://schemas.microsoft.com/office/drawing/2014/main" id="{CC848AEC-A8F7-48A9-817B-4366A0FD8707}"/>
              </a:ext>
            </a:extLst>
          </p:cNvPr>
          <p:cNvPicPr>
            <a:picLocks noGrp="1" noChangeAspect="1"/>
          </p:cNvPicPr>
          <p:nvPr>
            <p:ph idx="1"/>
          </p:nvPr>
        </p:nvPicPr>
        <p:blipFill>
          <a:blip r:embed="rId2"/>
          <a:stretch>
            <a:fillRect/>
          </a:stretch>
        </p:blipFill>
        <p:spPr>
          <a:xfrm>
            <a:off x="3153746" y="2083193"/>
            <a:ext cx="4747807" cy="3963045"/>
          </a:xfrm>
          <a:prstGeom prst="rect">
            <a:avLst/>
          </a:prstGeom>
        </p:spPr>
      </p:pic>
    </p:spTree>
    <p:extLst>
      <p:ext uri="{BB962C8B-B14F-4D97-AF65-F5344CB8AC3E}">
        <p14:creationId xmlns:p14="http://schemas.microsoft.com/office/powerpoint/2010/main" val="12677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46232-7765-4039-B510-EAC2492F6C62}"/>
              </a:ext>
            </a:extLst>
          </p:cNvPr>
          <p:cNvSpPr>
            <a:spLocks noGrp="1"/>
          </p:cNvSpPr>
          <p:nvPr>
            <p:ph type="title"/>
          </p:nvPr>
        </p:nvSpPr>
        <p:spPr/>
        <p:txBody>
          <a:bodyPr/>
          <a:lstStyle/>
          <a:p>
            <a:r>
              <a:rPr lang="fr-FR" dirty="0"/>
              <a:t>Prendre soin du matériel</a:t>
            </a:r>
          </a:p>
        </p:txBody>
      </p:sp>
      <p:sp>
        <p:nvSpPr>
          <p:cNvPr id="3" name="Rectangle 2">
            <a:extLst>
              <a:ext uri="{FF2B5EF4-FFF2-40B4-BE49-F238E27FC236}">
                <a16:creationId xmlns:a16="http://schemas.microsoft.com/office/drawing/2014/main" id="{A1509DF2-EF8B-48B3-9427-7974690CD8B3}"/>
              </a:ext>
            </a:extLst>
          </p:cNvPr>
          <p:cNvSpPr/>
          <p:nvPr/>
        </p:nvSpPr>
        <p:spPr>
          <a:xfrm>
            <a:off x="423332" y="1502688"/>
            <a:ext cx="11448101" cy="4678204"/>
          </a:xfrm>
          <a:prstGeom prst="rect">
            <a:avLst/>
          </a:prstGeom>
        </p:spPr>
        <p:txBody>
          <a:bodyPr wrap="square">
            <a:spAutoFit/>
          </a:bodyPr>
          <a:lstStyle/>
          <a:p>
            <a:endParaRPr lang="fr-FR" sz="2000" b="1" dirty="0"/>
          </a:p>
          <a:p>
            <a:r>
              <a:rPr lang="fr-FR" sz="2000" dirty="0">
                <a:solidFill>
                  <a:srgbClr val="0070C0"/>
                </a:solidFill>
              </a:rPr>
              <a:t>Pour toute location de matériel d’une valeur égale ou supérieure à 450 €, il vous sera demandé un chèque de caution de 150 € au moment de la prise du matériel. Nous vous rappelons que tout matériel loué l’est sous votre propre responsabilité et que votre assurance personnelle peut intervenir en cas de problème.</a:t>
            </a:r>
          </a:p>
          <a:p>
            <a:r>
              <a:rPr lang="fr-FR" sz="2000" dirty="0">
                <a:solidFill>
                  <a:srgbClr val="0070C0"/>
                </a:solidFill>
              </a:rPr>
              <a:t>En cas de vol ou de destruction du matériel loué, un dédommagement vous sera demandé:</a:t>
            </a:r>
          </a:p>
          <a:p>
            <a:r>
              <a:rPr lang="fr-FR" sz="2000" dirty="0">
                <a:solidFill>
                  <a:srgbClr val="0070C0"/>
                </a:solidFill>
              </a:rPr>
              <a:t>• 50% du prix d’achat pour un matériel de moins d’un an,</a:t>
            </a:r>
          </a:p>
          <a:p>
            <a:r>
              <a:rPr lang="fr-FR" sz="2000" dirty="0">
                <a:solidFill>
                  <a:srgbClr val="0070C0"/>
                </a:solidFill>
              </a:rPr>
              <a:t>• 50% du prix d’achat moins une décote de 10% par an pour un matériel de plus d’un an.</a:t>
            </a:r>
          </a:p>
          <a:p>
            <a:endParaRPr lang="fr-FR" sz="2000" dirty="0">
              <a:solidFill>
                <a:srgbClr val="0070C0"/>
              </a:solidFill>
            </a:endParaRPr>
          </a:p>
          <a:p>
            <a:r>
              <a:rPr lang="fr-FR" sz="2000" dirty="0">
                <a:solidFill>
                  <a:srgbClr val="0070C0"/>
                </a:solidFill>
              </a:rPr>
              <a:t>En cas de retard de paiement répété ou de détérioration abusive de matériel ou de non respect de savoir-vivre élémentaire (outillage rendu non nettoyé, appartement laissé sale, etc.), il peut être décidé de refuser une location ultérieure de matériel.</a:t>
            </a:r>
          </a:p>
          <a:p>
            <a:r>
              <a:rPr lang="fr-FR" sz="2000" b="1" dirty="0">
                <a:solidFill>
                  <a:srgbClr val="0070C0"/>
                </a:solidFill>
              </a:rPr>
              <a:t>En résumé, prendre soin d’un matériel, c’est aussi respecter les utilisateurs suivants !</a:t>
            </a:r>
          </a:p>
        </p:txBody>
      </p:sp>
    </p:spTree>
    <p:extLst>
      <p:ext uri="{BB962C8B-B14F-4D97-AF65-F5344CB8AC3E}">
        <p14:creationId xmlns:p14="http://schemas.microsoft.com/office/powerpoint/2010/main" val="300956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a:xfrm>
            <a:off x="1065212" y="266700"/>
            <a:ext cx="10058402" cy="1219200"/>
          </a:xfrm>
        </p:spPr>
        <p:txBody>
          <a:bodyPr rtlCol="0"/>
          <a:lstStyle/>
          <a:p>
            <a:pPr rtl="0"/>
            <a:r>
              <a:rPr lang="fr-FR" dirty="0"/>
              <a:t>L’APIO c’est quoi ?</a:t>
            </a:r>
          </a:p>
        </p:txBody>
      </p:sp>
      <p:sp>
        <p:nvSpPr>
          <p:cNvPr id="14" name="Espace réservé du contenu 13"/>
          <p:cNvSpPr>
            <a:spLocks noGrp="1"/>
          </p:cNvSpPr>
          <p:nvPr>
            <p:ph idx="1"/>
          </p:nvPr>
        </p:nvSpPr>
        <p:spPr/>
        <p:txBody>
          <a:bodyPr rtlCol="0">
            <a:normAutofit/>
          </a:bodyPr>
          <a:lstStyle/>
          <a:p>
            <a:r>
              <a:rPr lang="fr-FR" dirty="0">
                <a:solidFill>
                  <a:srgbClr val="0070C0"/>
                </a:solidFill>
              </a:rPr>
              <a:t>L’Association du Personnel de l’ Université Gustave Eiffel à Bron a vu le jour à la création de l’ INRETS en 1985. Cette association loi 1901 a pour but de créer une dynamique collective au travers de différentes activités proposées à ses adhérents.</a:t>
            </a:r>
          </a:p>
          <a:p>
            <a:r>
              <a:rPr lang="fr-FR" dirty="0">
                <a:solidFill>
                  <a:srgbClr val="0070C0"/>
                </a:solidFill>
              </a:rPr>
              <a:t>L’APIO fonctionne avec un budget alloué par la présidence de l’ Université et les cotisations annuelles versées par ses adhérents.</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46232-7765-4039-B510-EAC2492F6C62}"/>
              </a:ext>
            </a:extLst>
          </p:cNvPr>
          <p:cNvSpPr>
            <a:spLocks noGrp="1"/>
          </p:cNvSpPr>
          <p:nvPr>
            <p:ph type="title"/>
          </p:nvPr>
        </p:nvSpPr>
        <p:spPr>
          <a:xfrm>
            <a:off x="679893" y="-252849"/>
            <a:ext cx="10058402" cy="1219200"/>
          </a:xfrm>
        </p:spPr>
        <p:txBody>
          <a:bodyPr/>
          <a:lstStyle/>
          <a:p>
            <a:r>
              <a:rPr lang="fr-FR" dirty="0"/>
              <a:t>Envie de s’évader ?</a:t>
            </a:r>
          </a:p>
        </p:txBody>
      </p:sp>
      <p:sp>
        <p:nvSpPr>
          <p:cNvPr id="3" name="Rectangle 2">
            <a:extLst>
              <a:ext uri="{FF2B5EF4-FFF2-40B4-BE49-F238E27FC236}">
                <a16:creationId xmlns:a16="http://schemas.microsoft.com/office/drawing/2014/main" id="{A1509DF2-EF8B-48B3-9427-7974690CD8B3}"/>
              </a:ext>
            </a:extLst>
          </p:cNvPr>
          <p:cNvSpPr/>
          <p:nvPr/>
        </p:nvSpPr>
        <p:spPr>
          <a:xfrm>
            <a:off x="301344" y="898617"/>
            <a:ext cx="11520542" cy="5632311"/>
          </a:xfrm>
          <a:prstGeom prst="rect">
            <a:avLst/>
          </a:prstGeom>
        </p:spPr>
        <p:txBody>
          <a:bodyPr wrap="square">
            <a:spAutoFit/>
          </a:bodyPr>
          <a:lstStyle/>
          <a:p>
            <a:endParaRPr lang="fr-FR" b="1" dirty="0"/>
          </a:p>
          <a:p>
            <a:r>
              <a:rPr lang="fr-FR" b="1" dirty="0">
                <a:solidFill>
                  <a:srgbClr val="0070C0"/>
                </a:solidFill>
              </a:rPr>
              <a:t>Des catalogues et informations à votre disposition auprès de Marc,</a:t>
            </a:r>
          </a:p>
          <a:p>
            <a:r>
              <a:rPr lang="fr-FR" b="1" dirty="0">
                <a:solidFill>
                  <a:srgbClr val="0070C0"/>
                </a:solidFill>
              </a:rPr>
              <a:t>avec une alerte mail dès leur parution.</a:t>
            </a:r>
          </a:p>
          <a:p>
            <a:r>
              <a:rPr lang="fr-FR" b="1" dirty="0">
                <a:solidFill>
                  <a:srgbClr val="0070C0"/>
                </a:solidFill>
              </a:rPr>
              <a:t>• Le catalogue «VACANCES JEUNES CGCV» </a:t>
            </a:r>
            <a:r>
              <a:rPr lang="fr-FR" dirty="0">
                <a:solidFill>
                  <a:srgbClr val="0070C0"/>
                </a:solidFill>
              </a:rPr>
              <a:t>(Comité de Gestion des Centres de Vacances du MEDDTL. , centres de vacances, camps d’ados, séjours à l’étranger. . . ) .</a:t>
            </a:r>
          </a:p>
          <a:p>
            <a:r>
              <a:rPr lang="fr-FR" dirty="0">
                <a:solidFill>
                  <a:srgbClr val="0070C0"/>
                </a:solidFill>
              </a:rPr>
              <a:t>Telle est la gamme des séjours proposés pour les 6 – 20 ans et ce, sur des durées variables. Les tarifs sont fonction du </a:t>
            </a:r>
            <a:r>
              <a:rPr lang="fr-FR" dirty="0" err="1">
                <a:solidFill>
                  <a:srgbClr val="0070C0"/>
                </a:solidFill>
              </a:rPr>
              <a:t>quotien</a:t>
            </a:r>
            <a:r>
              <a:rPr lang="fr-FR" dirty="0">
                <a:solidFill>
                  <a:srgbClr val="0070C0"/>
                </a:solidFill>
              </a:rPr>
              <a:t> familial.</a:t>
            </a:r>
          </a:p>
          <a:p>
            <a:r>
              <a:rPr lang="fr-FR" dirty="0">
                <a:solidFill>
                  <a:srgbClr val="0070C0"/>
                </a:solidFill>
              </a:rPr>
              <a:t>Le CGCV est soutenu par le </a:t>
            </a:r>
            <a:r>
              <a:rPr lang="fr-FR" dirty="0" err="1">
                <a:solidFill>
                  <a:srgbClr val="0070C0"/>
                </a:solidFill>
              </a:rPr>
              <a:t>Meddtl</a:t>
            </a:r>
            <a:r>
              <a:rPr lang="fr-FR" dirty="0">
                <a:solidFill>
                  <a:srgbClr val="0070C0"/>
                </a:solidFill>
              </a:rPr>
              <a:t> ; des séjours accessibles à tous ; des vacances éducatives ; des vacances toujours plus belles ! « CGVV c’est génial comme vacances ! ».</a:t>
            </a:r>
          </a:p>
          <a:p>
            <a:r>
              <a:rPr lang="pt-BR" dirty="0">
                <a:solidFill>
                  <a:srgbClr val="0070C0"/>
                </a:solidFill>
              </a:rPr>
              <a:t>+ d’ infos : http: / /www.cgcv.org/</a:t>
            </a:r>
          </a:p>
          <a:p>
            <a:endParaRPr lang="pt-BR" dirty="0">
              <a:solidFill>
                <a:srgbClr val="0070C0"/>
              </a:solidFill>
            </a:endParaRPr>
          </a:p>
          <a:p>
            <a:r>
              <a:rPr lang="fr-FR" b="1" dirty="0">
                <a:solidFill>
                  <a:srgbClr val="0070C0"/>
                </a:solidFill>
              </a:rPr>
              <a:t>• Juniors Vacances pour tous </a:t>
            </a:r>
            <a:r>
              <a:rPr lang="fr-FR" dirty="0">
                <a:solidFill>
                  <a:srgbClr val="0070C0"/>
                </a:solidFill>
              </a:rPr>
              <a:t>; le secteur vacances de la Ligue de l’enseignement pour les 4 à 25 ans. Des vacances pour enfants adolescents et séjours linguistiques ; des destinations partout en France et à l’étranger, des activités surprenantes, des formules adaptées, des activités de loisir, etc.</a:t>
            </a:r>
          </a:p>
          <a:p>
            <a:r>
              <a:rPr lang="fr-FR" dirty="0">
                <a:solidFill>
                  <a:srgbClr val="0070C0"/>
                </a:solidFill>
              </a:rPr>
              <a:t>Quatre formules vous sont proposées pour des vacances à votre goût dans des villages de vacances pour tous, chez les partenaires, en pension complète, demi-pension, location, formule hôtelière.</a:t>
            </a:r>
          </a:p>
          <a:p>
            <a:r>
              <a:rPr lang="fr-FR" b="1" dirty="0">
                <a:solidFill>
                  <a:srgbClr val="0070C0"/>
                </a:solidFill>
              </a:rPr>
              <a:t>Responsable : Marc </a:t>
            </a:r>
            <a:r>
              <a:rPr lang="fr-FR" b="1" dirty="0" err="1">
                <a:solidFill>
                  <a:srgbClr val="0070C0"/>
                </a:solidFill>
              </a:rPr>
              <a:t>Dagnino</a:t>
            </a:r>
            <a:endParaRPr lang="fr-FR" sz="1600" dirty="0">
              <a:solidFill>
                <a:srgbClr val="0070C0"/>
              </a:solidFill>
            </a:endParaRPr>
          </a:p>
          <a:p>
            <a:endParaRPr lang="fr-FR" b="1" dirty="0"/>
          </a:p>
        </p:txBody>
      </p:sp>
    </p:spTree>
    <p:extLst>
      <p:ext uri="{BB962C8B-B14F-4D97-AF65-F5344CB8AC3E}">
        <p14:creationId xmlns:p14="http://schemas.microsoft.com/office/powerpoint/2010/main" val="29866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448733" y="469668"/>
            <a:ext cx="10185400" cy="6001643"/>
          </a:xfrm>
          <a:prstGeom prst="rect">
            <a:avLst/>
          </a:prstGeom>
        </p:spPr>
        <p:txBody>
          <a:bodyPr wrap="square">
            <a:spAutoFit/>
          </a:bodyPr>
          <a:lstStyle/>
          <a:p>
            <a:r>
              <a:rPr lang="fr-FR" sz="1600" b="1" dirty="0">
                <a:solidFill>
                  <a:srgbClr val="0070C0"/>
                </a:solidFill>
              </a:rPr>
              <a:t>Un séjour à la montagne ?</a:t>
            </a:r>
          </a:p>
          <a:p>
            <a:endParaRPr lang="fr-FR" sz="1600" b="1" dirty="0">
              <a:solidFill>
                <a:srgbClr val="0070C0"/>
              </a:solidFill>
            </a:endParaRPr>
          </a:p>
          <a:p>
            <a:r>
              <a:rPr lang="fr-FR" sz="1600" dirty="0">
                <a:solidFill>
                  <a:srgbClr val="0070C0"/>
                </a:solidFill>
              </a:rPr>
              <a:t>Chaque hiver, un appartement est loué par l’APIO dans différentes stations de ski. La capacité varie entre 4 et 6 couchages. Le tarif est calculé selon le quotient familial et est avantageux par rapport au marché. Cette année, le chalet est situé à Combloux.</a:t>
            </a:r>
          </a:p>
          <a:p>
            <a:endParaRPr lang="fr-FR" sz="1600" dirty="0">
              <a:solidFill>
                <a:srgbClr val="0070C0"/>
              </a:solidFill>
            </a:endParaRPr>
          </a:p>
          <a:p>
            <a:r>
              <a:rPr lang="fr-FR" sz="1600" dirty="0">
                <a:solidFill>
                  <a:srgbClr val="0070C0"/>
                </a:solidFill>
              </a:rPr>
              <a:t>L’</a:t>
            </a:r>
            <a:r>
              <a:rPr lang="fr-FR" sz="1600" dirty="0" err="1">
                <a:solidFill>
                  <a:srgbClr val="0070C0"/>
                </a:solidFill>
              </a:rPr>
              <a:t>Apio</a:t>
            </a:r>
            <a:r>
              <a:rPr lang="fr-FR" sz="1600" dirty="0">
                <a:solidFill>
                  <a:srgbClr val="0070C0"/>
                </a:solidFill>
              </a:rPr>
              <a:t> organise aussi une sortie de ski à la journée avec </a:t>
            </a:r>
            <a:r>
              <a:rPr lang="fr-FR" sz="1600" dirty="0" err="1">
                <a:solidFill>
                  <a:srgbClr val="0070C0"/>
                </a:solidFill>
              </a:rPr>
              <a:t>Skimania</a:t>
            </a:r>
            <a:r>
              <a:rPr lang="fr-FR" sz="1600" dirty="0">
                <a:solidFill>
                  <a:srgbClr val="0070C0"/>
                </a:solidFill>
              </a:rPr>
              <a:t>. La prise en charge ici même à l’ Université pour des stations proche de Lyon, avec la possibilité de louer votre matériel aussi à l’</a:t>
            </a:r>
            <a:r>
              <a:rPr lang="fr-FR" sz="1600" dirty="0" err="1">
                <a:solidFill>
                  <a:srgbClr val="0070C0"/>
                </a:solidFill>
              </a:rPr>
              <a:t>Apio</a:t>
            </a:r>
            <a:r>
              <a:rPr lang="fr-FR" sz="1600" dirty="0">
                <a:solidFill>
                  <a:srgbClr val="0070C0"/>
                </a:solidFill>
              </a:rPr>
              <a:t>.</a:t>
            </a:r>
          </a:p>
          <a:p>
            <a:endParaRPr lang="fr-FR" sz="1600" dirty="0">
              <a:solidFill>
                <a:srgbClr val="0070C0"/>
              </a:solidFill>
            </a:endParaRPr>
          </a:p>
          <a:p>
            <a:r>
              <a:rPr lang="fr-FR" sz="1600" dirty="0">
                <a:solidFill>
                  <a:srgbClr val="0070C0"/>
                </a:solidFill>
              </a:rPr>
              <a:t>Et si les finances le permettent, un week-end peut-être proposé.</a:t>
            </a:r>
            <a:endParaRPr lang="fr-FR" sz="1600" b="1" dirty="0">
              <a:solidFill>
                <a:srgbClr val="0070C0"/>
              </a:solidFill>
            </a:endParaRPr>
          </a:p>
          <a:p>
            <a:r>
              <a:rPr lang="fr-FR" sz="1600" b="1" dirty="0">
                <a:solidFill>
                  <a:srgbClr val="0070C0"/>
                </a:solidFill>
              </a:rPr>
              <a:t>Responsables : Marc </a:t>
            </a:r>
            <a:r>
              <a:rPr lang="fr-FR" sz="1600" b="1" dirty="0" err="1">
                <a:solidFill>
                  <a:srgbClr val="0070C0"/>
                </a:solidFill>
              </a:rPr>
              <a:t>Dagnino</a:t>
            </a:r>
            <a:r>
              <a:rPr lang="fr-FR" sz="1600" b="1" dirty="0">
                <a:solidFill>
                  <a:srgbClr val="0070C0"/>
                </a:solidFill>
              </a:rPr>
              <a:t>, Maud Ranchet et Aline Segura</a:t>
            </a:r>
          </a:p>
          <a:p>
            <a:endParaRPr lang="fr-FR" sz="1400" b="1" dirty="0">
              <a:solidFill>
                <a:srgbClr val="0070C0"/>
              </a:solidFill>
            </a:endParaRPr>
          </a:p>
          <a:p>
            <a:r>
              <a:rPr lang="fr-FR" sz="1600" b="1" dirty="0">
                <a:solidFill>
                  <a:srgbClr val="0070C0"/>
                </a:solidFill>
              </a:rPr>
              <a:t>L’autoroute moins chère </a:t>
            </a:r>
          </a:p>
          <a:p>
            <a:endParaRPr lang="fr-FR" sz="1400" b="1" dirty="0">
              <a:solidFill>
                <a:srgbClr val="0070C0"/>
              </a:solidFill>
            </a:endParaRPr>
          </a:p>
          <a:p>
            <a:r>
              <a:rPr lang="fr-FR" sz="1600" dirty="0">
                <a:solidFill>
                  <a:srgbClr val="0070C0"/>
                </a:solidFill>
              </a:rPr>
              <a:t>4 Télé badges sont à la disposition des adhérents. Ils sont valables sur les tronçons Lyon - Grenoble - Chambéry - </a:t>
            </a:r>
            <a:r>
              <a:rPr lang="fr-FR" sz="1600">
                <a:solidFill>
                  <a:srgbClr val="0070C0"/>
                </a:solidFill>
              </a:rPr>
              <a:t>Annecy – Valence.</a:t>
            </a:r>
            <a:r>
              <a:rPr lang="fr-FR" sz="1600" dirty="0">
                <a:solidFill>
                  <a:srgbClr val="0070C0"/>
                </a:solidFill>
              </a:rPr>
              <a:t>  </a:t>
            </a:r>
          </a:p>
          <a:p>
            <a:r>
              <a:rPr lang="fr-FR" sz="1600" dirty="0">
                <a:solidFill>
                  <a:srgbClr val="0070C0"/>
                </a:solidFill>
              </a:rPr>
              <a:t>Les abonnements sont pris au nom de l ‘APIO et permettent d’obtenir :</a:t>
            </a:r>
          </a:p>
          <a:p>
            <a:r>
              <a:rPr lang="fr-FR" sz="1600" dirty="0">
                <a:solidFill>
                  <a:srgbClr val="0070C0"/>
                </a:solidFill>
              </a:rPr>
              <a:t>-une réduction de 25 % sur le tarif normal.</a:t>
            </a:r>
          </a:p>
          <a:p>
            <a:r>
              <a:rPr lang="fr-FR" sz="1600" dirty="0">
                <a:solidFill>
                  <a:srgbClr val="0070C0"/>
                </a:solidFill>
              </a:rPr>
              <a:t>-un passage facilité aux péages en empruntant les voies «Télépéage» réservées aux abonnés.</a:t>
            </a:r>
          </a:p>
          <a:p>
            <a:r>
              <a:rPr lang="fr-FR" sz="1600" dirty="0">
                <a:solidFill>
                  <a:srgbClr val="0070C0"/>
                </a:solidFill>
              </a:rPr>
              <a:t>-un paiement différé directement à l’APIO. </a:t>
            </a:r>
          </a:p>
          <a:p>
            <a:endParaRPr lang="fr-FR" sz="1600" dirty="0">
              <a:solidFill>
                <a:srgbClr val="0070C0"/>
              </a:solidFill>
            </a:endParaRPr>
          </a:p>
          <a:p>
            <a:r>
              <a:rPr lang="fr-FR" sz="1600" b="1" dirty="0">
                <a:solidFill>
                  <a:srgbClr val="0070C0"/>
                </a:solidFill>
              </a:rPr>
              <a:t>Responsable : </a:t>
            </a:r>
            <a:r>
              <a:rPr lang="fr-FR" sz="1600" b="1" dirty="0" err="1">
                <a:solidFill>
                  <a:srgbClr val="0070C0"/>
                </a:solidFill>
              </a:rPr>
              <a:t>Soizick</a:t>
            </a:r>
            <a:r>
              <a:rPr lang="fr-FR" sz="1600" b="1" dirty="0">
                <a:solidFill>
                  <a:srgbClr val="0070C0"/>
                </a:solidFill>
              </a:rPr>
              <a:t> de Bagneaux</a:t>
            </a:r>
          </a:p>
          <a:p>
            <a:endParaRPr lang="fr-FR" sz="1600" dirty="0"/>
          </a:p>
        </p:txBody>
      </p:sp>
      <p:pic>
        <p:nvPicPr>
          <p:cNvPr id="4" name="Image 3">
            <a:extLst>
              <a:ext uri="{FF2B5EF4-FFF2-40B4-BE49-F238E27FC236}">
                <a16:creationId xmlns:a16="http://schemas.microsoft.com/office/drawing/2014/main" id="{02CB7166-6E78-449D-BEC7-2B4497F06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074" y="2462463"/>
            <a:ext cx="1872916" cy="1556213"/>
          </a:xfrm>
          <a:prstGeom prst="rect">
            <a:avLst/>
          </a:prstGeom>
          <a:ln>
            <a:noFill/>
          </a:ln>
          <a:effectLst>
            <a:softEdge rad="112500"/>
          </a:effectLst>
        </p:spPr>
      </p:pic>
      <p:pic>
        <p:nvPicPr>
          <p:cNvPr id="6" name="Image 5">
            <a:extLst>
              <a:ext uri="{FF2B5EF4-FFF2-40B4-BE49-F238E27FC236}">
                <a16:creationId xmlns:a16="http://schemas.microsoft.com/office/drawing/2014/main" id="{E3FB23B7-5235-4DC2-B28D-2FF47630E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3041" y="4748463"/>
            <a:ext cx="1636131" cy="1090863"/>
          </a:xfrm>
          <a:prstGeom prst="rect">
            <a:avLst/>
          </a:prstGeom>
          <a:ln>
            <a:noFill/>
          </a:ln>
          <a:effectLst>
            <a:softEdge rad="112500"/>
          </a:effectLst>
        </p:spPr>
      </p:pic>
    </p:spTree>
    <p:extLst>
      <p:ext uri="{BB962C8B-B14F-4D97-AF65-F5344CB8AC3E}">
        <p14:creationId xmlns:p14="http://schemas.microsoft.com/office/powerpoint/2010/main" val="398745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58E5B-0A19-4338-B166-0D9E8D625440}"/>
              </a:ext>
            </a:extLst>
          </p:cNvPr>
          <p:cNvSpPr/>
          <p:nvPr/>
        </p:nvSpPr>
        <p:spPr>
          <a:xfrm>
            <a:off x="448733" y="469668"/>
            <a:ext cx="10185400" cy="3785652"/>
          </a:xfrm>
          <a:prstGeom prst="rect">
            <a:avLst/>
          </a:prstGeom>
        </p:spPr>
        <p:txBody>
          <a:bodyPr wrap="square">
            <a:spAutoFit/>
          </a:bodyPr>
          <a:lstStyle/>
          <a:p>
            <a:r>
              <a:rPr lang="fr-FR" sz="1600" b="1" dirty="0">
                <a:solidFill>
                  <a:srgbClr val="0070C0"/>
                </a:solidFill>
              </a:rPr>
              <a:t>Et plus encore</a:t>
            </a:r>
          </a:p>
          <a:p>
            <a:endParaRPr lang="fr-FR" sz="1600" b="1" dirty="0">
              <a:solidFill>
                <a:srgbClr val="0070C0"/>
              </a:solidFill>
            </a:endParaRPr>
          </a:p>
          <a:p>
            <a:r>
              <a:rPr lang="fr-FR" dirty="0">
                <a:solidFill>
                  <a:srgbClr val="0070C0"/>
                </a:solidFill>
              </a:rPr>
              <a:t>Des commerciaux appellent régulièrement nos responsables d’activités afin de</a:t>
            </a:r>
          </a:p>
          <a:p>
            <a:r>
              <a:rPr lang="fr-FR" dirty="0">
                <a:solidFill>
                  <a:srgbClr val="0070C0"/>
                </a:solidFill>
              </a:rPr>
              <a:t>faire des commandes groupées pour différents produits (vins, chaussettes,</a:t>
            </a:r>
          </a:p>
          <a:p>
            <a:r>
              <a:rPr lang="fr-FR" dirty="0">
                <a:solidFill>
                  <a:srgbClr val="0070C0"/>
                </a:solidFill>
              </a:rPr>
              <a:t>biscuits, sous-vêtements, parfum . . . ) .</a:t>
            </a:r>
          </a:p>
          <a:p>
            <a:endParaRPr lang="fr-FR" dirty="0">
              <a:solidFill>
                <a:srgbClr val="0070C0"/>
              </a:solidFill>
            </a:endParaRPr>
          </a:p>
          <a:p>
            <a:r>
              <a:rPr lang="fr-FR" dirty="0">
                <a:solidFill>
                  <a:srgbClr val="0070C0"/>
                </a:solidFill>
              </a:rPr>
              <a:t>Exemple : commandes pour les « Biscuits Mistral » sont effectuées plusieurs fois dans </a:t>
            </a:r>
          </a:p>
          <a:p>
            <a:r>
              <a:rPr lang="fr-FR" dirty="0">
                <a:solidFill>
                  <a:srgbClr val="0070C0"/>
                </a:solidFill>
              </a:rPr>
              <a:t>l’année ; </a:t>
            </a:r>
            <a:r>
              <a:rPr lang="fr-FR" dirty="0" err="1">
                <a:solidFill>
                  <a:srgbClr val="0070C0"/>
                </a:solidFill>
              </a:rPr>
              <a:t>Tissel</a:t>
            </a:r>
            <a:r>
              <a:rPr lang="fr-FR" dirty="0">
                <a:solidFill>
                  <a:srgbClr val="0070C0"/>
                </a:solidFill>
              </a:rPr>
              <a:t> ; Da Diffusion ; </a:t>
            </a:r>
            <a:r>
              <a:rPr lang="fr-FR" dirty="0" err="1">
                <a:solidFill>
                  <a:srgbClr val="0070C0"/>
                </a:solidFill>
              </a:rPr>
              <a:t>Fabis</a:t>
            </a:r>
            <a:r>
              <a:rPr lang="fr-FR" dirty="0">
                <a:solidFill>
                  <a:srgbClr val="0070C0"/>
                </a:solidFill>
              </a:rPr>
              <a:t>.</a:t>
            </a:r>
          </a:p>
          <a:p>
            <a:endParaRPr lang="fr-FR" dirty="0">
              <a:solidFill>
                <a:srgbClr val="0070C0"/>
              </a:solidFill>
            </a:endParaRPr>
          </a:p>
          <a:p>
            <a:r>
              <a:rPr lang="fr-FR" dirty="0">
                <a:solidFill>
                  <a:srgbClr val="0070C0"/>
                </a:solidFill>
              </a:rPr>
              <a:t>Dès qu’une offre est intéressante, vous recevez un mail. Il suffit de suivre la</a:t>
            </a:r>
          </a:p>
          <a:p>
            <a:r>
              <a:rPr lang="fr-FR" dirty="0">
                <a:solidFill>
                  <a:srgbClr val="0070C0"/>
                </a:solidFill>
              </a:rPr>
              <a:t>procédure indiquée.</a:t>
            </a:r>
          </a:p>
          <a:p>
            <a:endParaRPr lang="fr-FR" sz="1400" b="1" dirty="0">
              <a:solidFill>
                <a:srgbClr val="0070C0"/>
              </a:solidFill>
            </a:endParaRPr>
          </a:p>
          <a:p>
            <a:r>
              <a:rPr lang="fr-FR" sz="1600" b="1" dirty="0">
                <a:solidFill>
                  <a:srgbClr val="0070C0"/>
                </a:solidFill>
              </a:rPr>
              <a:t>Responsable : Marc </a:t>
            </a:r>
            <a:r>
              <a:rPr lang="fr-FR" sz="1600" b="1" dirty="0" err="1">
                <a:solidFill>
                  <a:srgbClr val="0070C0"/>
                </a:solidFill>
              </a:rPr>
              <a:t>Dagnino</a:t>
            </a:r>
            <a:endParaRPr lang="fr-FR" sz="1600" b="1" dirty="0">
              <a:solidFill>
                <a:srgbClr val="0070C0"/>
              </a:solidFill>
            </a:endParaRPr>
          </a:p>
          <a:p>
            <a:endParaRPr lang="fr-FR" sz="1600" dirty="0"/>
          </a:p>
        </p:txBody>
      </p:sp>
      <p:pic>
        <p:nvPicPr>
          <p:cNvPr id="4" name="Image 3">
            <a:extLst>
              <a:ext uri="{FF2B5EF4-FFF2-40B4-BE49-F238E27FC236}">
                <a16:creationId xmlns:a16="http://schemas.microsoft.com/office/drawing/2014/main" id="{CDA0AE1E-C416-43A5-8F23-0ABBE37B85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49" y="3629608"/>
            <a:ext cx="2404484" cy="2155371"/>
          </a:xfrm>
          <a:prstGeom prst="rect">
            <a:avLst/>
          </a:prstGeom>
          <a:ln>
            <a:noFill/>
          </a:ln>
          <a:effectLst>
            <a:softEdge rad="112500"/>
          </a:effectLst>
        </p:spPr>
      </p:pic>
    </p:spTree>
    <p:extLst>
      <p:ext uri="{BB962C8B-B14F-4D97-AF65-F5344CB8AC3E}">
        <p14:creationId xmlns:p14="http://schemas.microsoft.com/office/powerpoint/2010/main" val="259383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ACEB4-EA6B-40C6-B58B-F2EEA4B29D5C}"/>
              </a:ext>
            </a:extLst>
          </p:cNvPr>
          <p:cNvSpPr>
            <a:spLocks noGrp="1"/>
          </p:cNvSpPr>
          <p:nvPr>
            <p:ph type="title"/>
          </p:nvPr>
        </p:nvSpPr>
        <p:spPr>
          <a:xfrm>
            <a:off x="423332" y="0"/>
            <a:ext cx="10700281" cy="1219200"/>
          </a:xfrm>
        </p:spPr>
        <p:txBody>
          <a:bodyPr>
            <a:normAutofit fontScale="90000"/>
          </a:bodyPr>
          <a:lstStyle/>
          <a:p>
            <a:r>
              <a:rPr lang="fr-FR" dirty="0"/>
              <a:t>Des subventions annuelles par adhérent pour les spectacles, le sport, les abonnements, etc...</a:t>
            </a:r>
          </a:p>
        </p:txBody>
      </p:sp>
      <p:sp>
        <p:nvSpPr>
          <p:cNvPr id="3" name="Rectangle 2">
            <a:extLst>
              <a:ext uri="{FF2B5EF4-FFF2-40B4-BE49-F238E27FC236}">
                <a16:creationId xmlns:a16="http://schemas.microsoft.com/office/drawing/2014/main" id="{155613C4-96C5-43C0-A2ED-7318CE76DA66}"/>
              </a:ext>
            </a:extLst>
          </p:cNvPr>
          <p:cNvSpPr/>
          <p:nvPr/>
        </p:nvSpPr>
        <p:spPr>
          <a:xfrm>
            <a:off x="320695" y="1219200"/>
            <a:ext cx="11221271" cy="5816977"/>
          </a:xfrm>
          <a:prstGeom prst="rect">
            <a:avLst/>
          </a:prstGeom>
        </p:spPr>
        <p:txBody>
          <a:bodyPr wrap="square">
            <a:spAutoFit/>
          </a:bodyPr>
          <a:lstStyle/>
          <a:p>
            <a:endParaRPr lang="fr-FR" sz="2000" b="1" dirty="0"/>
          </a:p>
          <a:p>
            <a:r>
              <a:rPr lang="fr-FR" sz="1600" b="1" dirty="0">
                <a:solidFill>
                  <a:srgbClr val="0070C0"/>
                </a:solidFill>
              </a:rPr>
              <a:t>Cinéma/spectacles</a:t>
            </a:r>
          </a:p>
          <a:p>
            <a:r>
              <a:rPr lang="fr-FR" sz="1600" dirty="0">
                <a:solidFill>
                  <a:srgbClr val="0070C0"/>
                </a:solidFill>
              </a:rPr>
              <a:t>Une subvention de </a:t>
            </a:r>
            <a:r>
              <a:rPr lang="fr-FR" sz="1600" b="1" dirty="0">
                <a:solidFill>
                  <a:srgbClr val="0070C0"/>
                </a:solidFill>
              </a:rPr>
              <a:t>2 €</a:t>
            </a:r>
            <a:r>
              <a:rPr lang="fr-FR" sz="1600" dirty="0">
                <a:solidFill>
                  <a:srgbClr val="0070C0"/>
                </a:solidFill>
              </a:rPr>
              <a:t> est donnée par ticket de cinéma non fourni par l’APIO.</a:t>
            </a:r>
          </a:p>
          <a:p>
            <a:r>
              <a:rPr lang="fr-FR" sz="1600" dirty="0">
                <a:solidFill>
                  <a:srgbClr val="0070C0"/>
                </a:solidFill>
              </a:rPr>
              <a:t>Une subvention de 20 % par spectacle</a:t>
            </a:r>
          </a:p>
          <a:p>
            <a:r>
              <a:rPr lang="fr-FR" sz="1600" dirty="0">
                <a:solidFill>
                  <a:srgbClr val="0070C0"/>
                </a:solidFill>
              </a:rPr>
              <a:t>La somme totale de cette subvention ne peut pas dépasser </a:t>
            </a:r>
            <a:r>
              <a:rPr lang="fr-FR" sz="1600" b="1" dirty="0">
                <a:solidFill>
                  <a:srgbClr val="0070C0"/>
                </a:solidFill>
              </a:rPr>
              <a:t>40 € par an et par adhérent.</a:t>
            </a:r>
          </a:p>
          <a:p>
            <a:endParaRPr lang="fr-FR" sz="1600" dirty="0">
              <a:solidFill>
                <a:srgbClr val="0070C0"/>
              </a:solidFill>
            </a:endParaRPr>
          </a:p>
          <a:p>
            <a:r>
              <a:rPr lang="fr-FR" sz="1600" b="1" dirty="0">
                <a:solidFill>
                  <a:srgbClr val="0070C0"/>
                </a:solidFill>
              </a:rPr>
              <a:t>Loisirs (sports, abonnements, etc...)</a:t>
            </a:r>
          </a:p>
          <a:p>
            <a:r>
              <a:rPr lang="fr-FR" sz="1600" dirty="0">
                <a:solidFill>
                  <a:srgbClr val="0070C0"/>
                </a:solidFill>
              </a:rPr>
              <a:t>La subvention est égale à 20 % du prix de chaque activité avec un plafond maximum de </a:t>
            </a:r>
            <a:r>
              <a:rPr lang="fr-FR" sz="1600" b="1" dirty="0">
                <a:solidFill>
                  <a:srgbClr val="0070C0"/>
                </a:solidFill>
              </a:rPr>
              <a:t>40 € par an et par adhérent.</a:t>
            </a:r>
          </a:p>
          <a:p>
            <a:r>
              <a:rPr lang="fr-FR" sz="1600" dirty="0">
                <a:solidFill>
                  <a:srgbClr val="0070C0"/>
                </a:solidFill>
              </a:rPr>
              <a:t>Les justificatifs sont collectés en fin de chaque année. Pour être valides, ils doivent obéir à certaines règles :</a:t>
            </a:r>
          </a:p>
          <a:p>
            <a:r>
              <a:rPr lang="fr-FR" sz="1600" dirty="0">
                <a:solidFill>
                  <a:srgbClr val="0070C0"/>
                </a:solidFill>
              </a:rPr>
              <a:t>A défaut de prix inscrit sur un ticket, demander la validation du ticket (tampon + prix) ou fournir un ticket de caisse.</a:t>
            </a:r>
          </a:p>
          <a:p>
            <a:r>
              <a:rPr lang="fr-FR" sz="1600" dirty="0">
                <a:solidFill>
                  <a:srgbClr val="0070C0"/>
                </a:solidFill>
              </a:rPr>
              <a:t>Toute licence déjà subventionnée par l’APIO ne pourra faire l’objet d’aucun remboursement supplémentaire.</a:t>
            </a:r>
          </a:p>
          <a:p>
            <a:r>
              <a:rPr lang="fr-FR" sz="1600" dirty="0">
                <a:solidFill>
                  <a:srgbClr val="0070C0"/>
                </a:solidFill>
              </a:rPr>
              <a:t>Toute carte ASCEE ne donnera lieu à aucune subvention.</a:t>
            </a:r>
          </a:p>
          <a:p>
            <a:r>
              <a:rPr lang="fr-FR" sz="1600" dirty="0">
                <a:solidFill>
                  <a:srgbClr val="0070C0"/>
                </a:solidFill>
              </a:rPr>
              <a:t>En cas de ticket comportant plusieurs prix, à défaut de validation claire de l’un des prix, le prix le plus bas sera retenu.</a:t>
            </a:r>
          </a:p>
          <a:p>
            <a:r>
              <a:rPr lang="fr-FR" sz="1600" dirty="0">
                <a:solidFill>
                  <a:srgbClr val="0070C0"/>
                </a:solidFill>
              </a:rPr>
              <a:t>Dans le cadre d’un abonnement spectacle, les billets ne seront remboursés qu’une fois utilisés et accompagnés d’une facture de l’abonnement dans sa totalité.</a:t>
            </a:r>
          </a:p>
          <a:p>
            <a:endParaRPr lang="fr-FR" sz="1600" b="1" dirty="0">
              <a:solidFill>
                <a:srgbClr val="0070C0"/>
              </a:solidFill>
            </a:endParaRPr>
          </a:p>
          <a:p>
            <a:r>
              <a:rPr lang="fr-FR" sz="1600" b="1" dirty="0">
                <a:solidFill>
                  <a:srgbClr val="0070C0"/>
                </a:solidFill>
              </a:rPr>
              <a:t>Attention, les subventions sont versées sous réserve de fonds disponibles</a:t>
            </a:r>
          </a:p>
          <a:p>
            <a:r>
              <a:rPr lang="fr-FR" sz="1600" b="1" dirty="0">
                <a:solidFill>
                  <a:srgbClr val="0070C0"/>
                </a:solidFill>
              </a:rPr>
              <a:t>Responsables : Claudine </a:t>
            </a:r>
            <a:r>
              <a:rPr lang="fr-FR" sz="1600" b="1" dirty="0" err="1">
                <a:solidFill>
                  <a:srgbClr val="0070C0"/>
                </a:solidFill>
              </a:rPr>
              <a:t>Hérouard</a:t>
            </a:r>
            <a:r>
              <a:rPr lang="fr-FR" sz="1600" b="1" dirty="0">
                <a:solidFill>
                  <a:srgbClr val="0070C0"/>
                </a:solidFill>
              </a:rPr>
              <a:t> et Aline Segura </a:t>
            </a:r>
          </a:p>
          <a:p>
            <a:endParaRPr lang="fr-FR" sz="1600" dirty="0"/>
          </a:p>
        </p:txBody>
      </p:sp>
      <p:pic>
        <p:nvPicPr>
          <p:cNvPr id="5" name="Image 4">
            <a:extLst>
              <a:ext uri="{FF2B5EF4-FFF2-40B4-BE49-F238E27FC236}">
                <a16:creationId xmlns:a16="http://schemas.microsoft.com/office/drawing/2014/main" id="{E4E7379E-4E4F-41D0-BC7B-3D32B68F5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8335" y="149290"/>
            <a:ext cx="1615829" cy="2418726"/>
          </a:xfrm>
          <a:prstGeom prst="rect">
            <a:avLst/>
          </a:prstGeom>
          <a:ln>
            <a:noFill/>
          </a:ln>
          <a:effectLst>
            <a:softEdge rad="112500"/>
          </a:effectLst>
        </p:spPr>
      </p:pic>
    </p:spTree>
    <p:extLst>
      <p:ext uri="{BB962C8B-B14F-4D97-AF65-F5344CB8AC3E}">
        <p14:creationId xmlns:p14="http://schemas.microsoft.com/office/powerpoint/2010/main" val="14961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809343" y="1583267"/>
            <a:ext cx="8459790" cy="4089400"/>
          </a:xfrm>
        </p:spPr>
        <p:txBody>
          <a:bodyPr rtlCol="0">
            <a:normAutofit/>
          </a:bodyPr>
          <a:lstStyle/>
          <a:p>
            <a:r>
              <a:rPr lang="fr-FR" b="1" dirty="0">
                <a:solidFill>
                  <a:srgbClr val="0070C0"/>
                </a:solidFill>
              </a:rPr>
              <a:t>Dans le cadre des locations du chalet d’hiver ou d’une sortie organisée, toute annulation effectuée en dehors des cas de force majeure (décès d’un proche, maladie grave, accident ….) sera à la charge de l’agent. </a:t>
            </a:r>
          </a:p>
          <a:p>
            <a:endParaRPr lang="fr-FR" b="1" dirty="0">
              <a:solidFill>
                <a:srgbClr val="0070C0"/>
              </a:solidFill>
            </a:endParaRPr>
          </a:p>
          <a:p>
            <a:r>
              <a:rPr lang="fr-FR" b="1" dirty="0">
                <a:solidFill>
                  <a:srgbClr val="0070C0"/>
                </a:solidFill>
              </a:rPr>
              <a:t>L’</a:t>
            </a:r>
            <a:r>
              <a:rPr lang="fr-FR" b="1" dirty="0" err="1">
                <a:solidFill>
                  <a:srgbClr val="0070C0"/>
                </a:solidFill>
              </a:rPr>
              <a:t>Apio</a:t>
            </a:r>
            <a:r>
              <a:rPr lang="fr-FR" b="1" dirty="0">
                <a:solidFill>
                  <a:srgbClr val="0070C0"/>
                </a:solidFill>
              </a:rPr>
              <a:t> fera tout son possible pour trouver une solution de remplacement (envoi de mail pour trouver une autre personne) mais en aucun cas, ne supportera les frais déjà engagés.</a:t>
            </a:r>
          </a:p>
        </p:txBody>
      </p:sp>
      <p:sp>
        <p:nvSpPr>
          <p:cNvPr id="8" name="ZoneTexte 7">
            <a:extLst>
              <a:ext uri="{FF2B5EF4-FFF2-40B4-BE49-F238E27FC236}">
                <a16:creationId xmlns:a16="http://schemas.microsoft.com/office/drawing/2014/main" id="{67F34F1E-9D04-41D2-89C7-4600AF09C840}"/>
              </a:ext>
            </a:extLst>
          </p:cNvPr>
          <p:cNvSpPr txBox="1"/>
          <p:nvPr/>
        </p:nvSpPr>
        <p:spPr>
          <a:xfrm>
            <a:off x="385321" y="6439678"/>
            <a:ext cx="2759089" cy="646331"/>
          </a:xfrm>
          <a:prstGeom prst="rect">
            <a:avLst/>
          </a:prstGeom>
          <a:noFill/>
        </p:spPr>
        <p:txBody>
          <a:bodyPr wrap="none" rtlCol="0">
            <a:spAutoFit/>
          </a:bodyPr>
          <a:lstStyle/>
          <a:p>
            <a:r>
              <a:rPr lang="fr-FR" b="1" dirty="0">
                <a:solidFill>
                  <a:srgbClr val="0070C0"/>
                </a:solidFill>
              </a:rPr>
              <a:t>Page </a:t>
            </a:r>
            <a:r>
              <a:rPr lang="fr-FR" b="1" dirty="0" err="1">
                <a:solidFill>
                  <a:srgbClr val="0070C0"/>
                </a:solidFill>
              </a:rPr>
              <a:t>facebook</a:t>
            </a:r>
            <a:r>
              <a:rPr lang="fr-FR" b="1" dirty="0">
                <a:solidFill>
                  <a:srgbClr val="0070C0"/>
                </a:solidFill>
              </a:rPr>
              <a:t> : APIO </a:t>
            </a:r>
            <a:endParaRPr lang="fr-FR" dirty="0">
              <a:solidFill>
                <a:srgbClr val="0070C0"/>
              </a:solidFill>
            </a:endParaRPr>
          </a:p>
          <a:p>
            <a:endParaRPr lang="fr-FR" dirty="0"/>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Journée Porte Ouverture </a:t>
            </a:r>
            <a:r>
              <a:rPr lang="fr-FR" dirty="0" err="1"/>
              <a:t>Apio</a:t>
            </a:r>
            <a:r>
              <a:rPr lang="fr-FR" dirty="0"/>
              <a:t> - 2018</a:t>
            </a:r>
          </a:p>
        </p:txBody>
      </p:sp>
      <p:sp>
        <p:nvSpPr>
          <p:cNvPr id="9" name="Espace réservé du texte 8"/>
          <p:cNvSpPr>
            <a:spLocks noGrp="1"/>
          </p:cNvSpPr>
          <p:nvPr>
            <p:ph type="body" sz="half" idx="2"/>
          </p:nvPr>
        </p:nvSpPr>
        <p:spPr>
          <a:xfrm>
            <a:off x="1249168" y="4947405"/>
            <a:ext cx="2743200" cy="914400"/>
          </a:xfrm>
        </p:spPr>
        <p:txBody>
          <a:bodyPr rtlCol="0">
            <a:normAutofit/>
          </a:bodyPr>
          <a:lstStyle/>
          <a:p>
            <a:pPr algn="ctr" rtl="0"/>
            <a:r>
              <a:rPr lang="fr-FR" sz="1400" dirty="0">
                <a:solidFill>
                  <a:srgbClr val="0070C0"/>
                </a:solidFill>
              </a:rPr>
              <a:t>Journée Porte Ouverte- 2018</a:t>
            </a:r>
          </a:p>
        </p:txBody>
      </p:sp>
      <p:sp>
        <p:nvSpPr>
          <p:cNvPr id="13" name="Espace réservé du texte 12"/>
          <p:cNvSpPr>
            <a:spLocks noGrp="1"/>
          </p:cNvSpPr>
          <p:nvPr>
            <p:ph type="body" sz="half" idx="21"/>
          </p:nvPr>
        </p:nvSpPr>
        <p:spPr/>
        <p:txBody>
          <a:bodyPr rtlCol="0">
            <a:normAutofit/>
          </a:bodyPr>
          <a:lstStyle/>
          <a:p>
            <a:pPr algn="ctr"/>
            <a:r>
              <a:rPr lang="fr-FR" sz="1400" dirty="0">
                <a:solidFill>
                  <a:srgbClr val="0070C0"/>
                </a:solidFill>
              </a:rPr>
              <a:t>Journée Porte Ouverte- 2018</a:t>
            </a:r>
          </a:p>
        </p:txBody>
      </p:sp>
      <p:sp>
        <p:nvSpPr>
          <p:cNvPr id="14" name="Espace réservé du texte 13"/>
          <p:cNvSpPr>
            <a:spLocks noGrp="1"/>
          </p:cNvSpPr>
          <p:nvPr>
            <p:ph type="body" sz="half" idx="22"/>
          </p:nvPr>
        </p:nvSpPr>
        <p:spPr/>
        <p:txBody>
          <a:bodyPr rtlCol="0">
            <a:normAutofit/>
          </a:bodyPr>
          <a:lstStyle/>
          <a:p>
            <a:pPr algn="ctr"/>
            <a:r>
              <a:rPr lang="fr-FR" sz="1400" dirty="0">
                <a:solidFill>
                  <a:srgbClr val="0070C0"/>
                </a:solidFill>
              </a:rPr>
              <a:t>Journée Porte Ouverte- 2018</a:t>
            </a:r>
          </a:p>
        </p:txBody>
      </p:sp>
      <p:pic>
        <p:nvPicPr>
          <p:cNvPr id="12" name="Espace réservé pour une image  11">
            <a:extLst>
              <a:ext uri="{FF2B5EF4-FFF2-40B4-BE49-F238E27FC236}">
                <a16:creationId xmlns:a16="http://schemas.microsoft.com/office/drawing/2014/main" id="{09875452-9A42-4E28-8F65-FEB4C4AF163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3336" r="13336"/>
          <a:stretch>
            <a:fillRect/>
          </a:stretch>
        </p:blipFill>
        <p:spPr/>
      </p:pic>
      <p:pic>
        <p:nvPicPr>
          <p:cNvPr id="20" name="Espace réservé pour une image  19">
            <a:extLst>
              <a:ext uri="{FF2B5EF4-FFF2-40B4-BE49-F238E27FC236}">
                <a16:creationId xmlns:a16="http://schemas.microsoft.com/office/drawing/2014/main" id="{CF18A157-A3C6-4382-A94D-0A9F1B641F24}"/>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13336" r="13336"/>
          <a:stretch>
            <a:fillRect/>
          </a:stretch>
        </p:blipFill>
        <p:spPr/>
      </p:pic>
      <p:pic>
        <p:nvPicPr>
          <p:cNvPr id="5" name="Espace réservé pour une image  4">
            <a:extLst>
              <a:ext uri="{FF2B5EF4-FFF2-40B4-BE49-F238E27FC236}">
                <a16:creationId xmlns:a16="http://schemas.microsoft.com/office/drawing/2014/main" id="{A754C9F3-3845-402F-9211-97B5EDCE893A}"/>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3315" r="13315"/>
          <a:stretch>
            <a:fillRect/>
          </a:stretch>
        </p:blipFill>
        <p:spPr>
          <a:xfrm>
            <a:off x="4707208" y="1824285"/>
            <a:ext cx="2715768" cy="2776308"/>
          </a:xfrm>
        </p:spPr>
      </p:pic>
    </p:spTree>
    <p:extLst>
      <p:ext uri="{BB962C8B-B14F-4D97-AF65-F5344CB8AC3E}">
        <p14:creationId xmlns:p14="http://schemas.microsoft.com/office/powerpoint/2010/main" val="310973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Week-end de 3 jours à Lisbonne - 2018</a:t>
            </a:r>
          </a:p>
        </p:txBody>
      </p:sp>
      <p:sp>
        <p:nvSpPr>
          <p:cNvPr id="9" name="Espace réservé du texte 8"/>
          <p:cNvSpPr>
            <a:spLocks noGrp="1"/>
          </p:cNvSpPr>
          <p:nvPr>
            <p:ph type="body" sz="half" idx="2"/>
          </p:nvPr>
        </p:nvSpPr>
        <p:spPr/>
        <p:txBody>
          <a:bodyPr rtlCol="0">
            <a:normAutofit/>
          </a:bodyPr>
          <a:lstStyle/>
          <a:p>
            <a:pPr algn="ctr"/>
            <a:r>
              <a:rPr lang="fr-FR" sz="1400" dirty="0">
                <a:solidFill>
                  <a:srgbClr val="0070C0"/>
                </a:solidFill>
              </a:rPr>
              <a:t>Week-end à Lisbonne - 2018</a:t>
            </a:r>
          </a:p>
        </p:txBody>
      </p:sp>
      <p:pic>
        <p:nvPicPr>
          <p:cNvPr id="5" name="Espace réservé pour une image  4">
            <a:extLst>
              <a:ext uri="{FF2B5EF4-FFF2-40B4-BE49-F238E27FC236}">
                <a16:creationId xmlns:a16="http://schemas.microsoft.com/office/drawing/2014/main" id="{4DB58E1E-B54B-454B-98F7-B9C9E31B37CB}"/>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251" r="13251"/>
          <a:stretch>
            <a:fillRect/>
          </a:stretch>
        </p:blipFill>
        <p:spPr>
          <a:xfrm>
            <a:off x="4720924" y="1824285"/>
            <a:ext cx="2715768" cy="2776308"/>
          </a:xfrm>
        </p:spPr>
      </p:pic>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Week-end à Lisbonne - 2018</a:t>
            </a:r>
          </a:p>
        </p:txBody>
      </p:sp>
      <p:sp>
        <p:nvSpPr>
          <p:cNvPr id="14" name="Espace réservé du texte 13"/>
          <p:cNvSpPr>
            <a:spLocks noGrp="1"/>
          </p:cNvSpPr>
          <p:nvPr>
            <p:ph type="body" sz="half" idx="22"/>
          </p:nvPr>
        </p:nvSpPr>
        <p:spPr/>
        <p:txBody>
          <a:bodyPr rtlCol="0">
            <a:normAutofit/>
          </a:bodyPr>
          <a:lstStyle/>
          <a:p>
            <a:pPr algn="ctr"/>
            <a:r>
              <a:rPr lang="fr-FR" sz="1400" dirty="0">
                <a:solidFill>
                  <a:srgbClr val="0070C0"/>
                </a:solidFill>
              </a:rPr>
              <a:t>Week-end à Lisbonne - 2018</a:t>
            </a:r>
          </a:p>
        </p:txBody>
      </p:sp>
      <p:pic>
        <p:nvPicPr>
          <p:cNvPr id="16" name="Espace réservé pour une image  15">
            <a:extLst>
              <a:ext uri="{FF2B5EF4-FFF2-40B4-BE49-F238E27FC236}">
                <a16:creationId xmlns:a16="http://schemas.microsoft.com/office/drawing/2014/main" id="{BB46D0BF-0A86-4D4A-8C28-B0CE3DDF3537}"/>
              </a:ext>
            </a:extLst>
          </p:cNvPr>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13336" r="13336"/>
          <a:stretch>
            <a:fillRect/>
          </a:stretch>
        </p:blipFill>
        <p:spPr>
          <a:prstGeom prst="rect">
            <a:avLst/>
          </a:prstGeom>
          <a:ln>
            <a:noFill/>
          </a:ln>
          <a:effectLst>
            <a:softEdge rad="112500"/>
          </a:effectLst>
        </p:spPr>
      </p:pic>
      <p:pic>
        <p:nvPicPr>
          <p:cNvPr id="17" name="Espace réservé pour une image  16">
            <a:extLst>
              <a:ext uri="{FF2B5EF4-FFF2-40B4-BE49-F238E27FC236}">
                <a16:creationId xmlns:a16="http://schemas.microsoft.com/office/drawing/2014/main" id="{57F22005-385E-4CBB-8ED4-3C3484B2F23E}"/>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t="11645" b="11645"/>
          <a:stretch>
            <a:fillRect/>
          </a:stretch>
        </p:blipFill>
        <p:spPr>
          <a:xfrm>
            <a:off x="8222798" y="1910595"/>
            <a:ext cx="2715768" cy="2776308"/>
          </a:xfrm>
          <a:prstGeom prst="rect">
            <a:avLst/>
          </a:prstGeom>
          <a:ln>
            <a:noFill/>
          </a:ln>
          <a:effectLst>
            <a:softEdge rad="112500"/>
          </a:effectLst>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r>
              <a:rPr lang="fr-FR" dirty="0"/>
              <a:t>Week-end de 3 jours à Londres - 2016</a:t>
            </a:r>
          </a:p>
        </p:txBody>
      </p:sp>
      <p:sp>
        <p:nvSpPr>
          <p:cNvPr id="9" name="Espace réservé du texte 8"/>
          <p:cNvSpPr>
            <a:spLocks noGrp="1"/>
          </p:cNvSpPr>
          <p:nvPr>
            <p:ph type="body" sz="half" idx="2"/>
          </p:nvPr>
        </p:nvSpPr>
        <p:spPr/>
        <p:txBody>
          <a:bodyPr rtlCol="0">
            <a:normAutofit/>
          </a:bodyPr>
          <a:lstStyle/>
          <a:p>
            <a:pPr algn="ctr"/>
            <a:r>
              <a:rPr lang="fr-FR" sz="1400" dirty="0">
                <a:solidFill>
                  <a:srgbClr val="0070C0"/>
                </a:solidFill>
              </a:rPr>
              <a:t>Week-end à Londres - 2016</a:t>
            </a:r>
          </a:p>
        </p:txBody>
      </p:sp>
      <p:sp>
        <p:nvSpPr>
          <p:cNvPr id="13" name="Espace réservé du texte 12"/>
          <p:cNvSpPr>
            <a:spLocks noGrp="1"/>
          </p:cNvSpPr>
          <p:nvPr>
            <p:ph type="body" sz="half" idx="21"/>
          </p:nvPr>
        </p:nvSpPr>
        <p:spPr/>
        <p:txBody>
          <a:bodyPr rtlCol="0">
            <a:normAutofit/>
          </a:bodyPr>
          <a:lstStyle/>
          <a:p>
            <a:pPr algn="ctr"/>
            <a:r>
              <a:rPr lang="fr-FR" sz="1400" dirty="0">
                <a:solidFill>
                  <a:srgbClr val="0070C0"/>
                </a:solidFill>
              </a:rPr>
              <a:t>Week-end à Londres - 2016</a:t>
            </a:r>
          </a:p>
        </p:txBody>
      </p:sp>
      <p:pic>
        <p:nvPicPr>
          <p:cNvPr id="7" name="Espace réservé pour une image  6">
            <a:extLst>
              <a:ext uri="{FF2B5EF4-FFF2-40B4-BE49-F238E27FC236}">
                <a16:creationId xmlns:a16="http://schemas.microsoft.com/office/drawing/2014/main" id="{9D502E6E-F2D0-47D5-B613-D5CD202C1330}"/>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t="15906" b="15906"/>
          <a:stretch>
            <a:fillRect/>
          </a:stretch>
        </p:blipFill>
        <p:spPr/>
      </p:pic>
      <p:sp>
        <p:nvSpPr>
          <p:cNvPr id="14" name="Espace réservé du texte 13"/>
          <p:cNvSpPr>
            <a:spLocks noGrp="1"/>
          </p:cNvSpPr>
          <p:nvPr>
            <p:ph type="body" sz="half" idx="22"/>
          </p:nvPr>
        </p:nvSpPr>
        <p:spPr/>
        <p:txBody>
          <a:bodyPr rtlCol="0">
            <a:normAutofit/>
          </a:bodyPr>
          <a:lstStyle/>
          <a:p>
            <a:pPr algn="ctr" rtl="0"/>
            <a:r>
              <a:rPr lang="fr-FR" sz="1400" dirty="0">
                <a:solidFill>
                  <a:srgbClr val="0070C0"/>
                </a:solidFill>
              </a:rPr>
              <a:t>Week-end à Londres - 2016</a:t>
            </a:r>
          </a:p>
        </p:txBody>
      </p:sp>
      <p:pic>
        <p:nvPicPr>
          <p:cNvPr id="16" name="Espace réservé pour une image  15">
            <a:extLst>
              <a:ext uri="{FF2B5EF4-FFF2-40B4-BE49-F238E27FC236}">
                <a16:creationId xmlns:a16="http://schemas.microsoft.com/office/drawing/2014/main" id="{71C7ECD6-6D5C-41D7-BF45-C844B93ADAA6}"/>
              </a:ext>
            </a:extLst>
          </p:cNvPr>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11645" b="11645"/>
          <a:stretch>
            <a:fillRect/>
          </a:stretch>
        </p:blipFill>
        <p:spPr/>
      </p:pic>
      <p:pic>
        <p:nvPicPr>
          <p:cNvPr id="20" name="Espace réservé pour une image  19">
            <a:extLst>
              <a:ext uri="{FF2B5EF4-FFF2-40B4-BE49-F238E27FC236}">
                <a16:creationId xmlns:a16="http://schemas.microsoft.com/office/drawing/2014/main" id="{6F56E0DE-38A1-4F0F-B24A-B10B498ACD6C}"/>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15926" b="15926"/>
          <a:stretch>
            <a:fillRect/>
          </a:stretch>
        </p:blipFill>
        <p:spPr/>
      </p:pic>
    </p:spTree>
    <p:extLst>
      <p:ext uri="{BB962C8B-B14F-4D97-AF65-F5344CB8AC3E}">
        <p14:creationId xmlns:p14="http://schemas.microsoft.com/office/powerpoint/2010/main" val="42833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r>
              <a:rPr lang="fr-FR" dirty="0"/>
              <a:t>Week-end à Cassis / Marseille - 2014</a:t>
            </a:r>
          </a:p>
        </p:txBody>
      </p:sp>
      <p:sp>
        <p:nvSpPr>
          <p:cNvPr id="9" name="Espace réservé du texte 8"/>
          <p:cNvSpPr>
            <a:spLocks noGrp="1"/>
          </p:cNvSpPr>
          <p:nvPr>
            <p:ph type="body" sz="half" idx="2"/>
          </p:nvPr>
        </p:nvSpPr>
        <p:spPr/>
        <p:txBody>
          <a:bodyPr rtlCol="0">
            <a:normAutofit/>
          </a:bodyPr>
          <a:lstStyle/>
          <a:p>
            <a:pPr algn="ctr"/>
            <a:r>
              <a:rPr lang="fr-FR" sz="1400" dirty="0">
                <a:solidFill>
                  <a:srgbClr val="0070C0"/>
                </a:solidFill>
              </a:rPr>
              <a:t>Week-end à Cassis  / Marseille - 2014</a:t>
            </a:r>
          </a:p>
        </p:txBody>
      </p:sp>
      <p:sp>
        <p:nvSpPr>
          <p:cNvPr id="13" name="Espace réservé du texte 12"/>
          <p:cNvSpPr>
            <a:spLocks noGrp="1"/>
          </p:cNvSpPr>
          <p:nvPr>
            <p:ph type="body" sz="half" idx="21"/>
          </p:nvPr>
        </p:nvSpPr>
        <p:spPr/>
        <p:txBody>
          <a:bodyPr rtlCol="0">
            <a:normAutofit/>
          </a:bodyPr>
          <a:lstStyle/>
          <a:p>
            <a:pPr algn="ctr"/>
            <a:r>
              <a:rPr lang="fr-FR" sz="1400" dirty="0">
                <a:solidFill>
                  <a:srgbClr val="0070C0"/>
                </a:solidFill>
              </a:rPr>
              <a:t>Week-end à Cassis  / Marseille - 2014</a:t>
            </a:r>
          </a:p>
        </p:txBody>
      </p:sp>
      <p:sp>
        <p:nvSpPr>
          <p:cNvPr id="14" name="Espace réservé du texte 13"/>
          <p:cNvSpPr>
            <a:spLocks noGrp="1"/>
          </p:cNvSpPr>
          <p:nvPr>
            <p:ph type="body" sz="half" idx="22"/>
          </p:nvPr>
        </p:nvSpPr>
        <p:spPr/>
        <p:txBody>
          <a:bodyPr rtlCol="0">
            <a:normAutofit/>
          </a:bodyPr>
          <a:lstStyle/>
          <a:p>
            <a:pPr algn="ctr" rtl="0"/>
            <a:r>
              <a:rPr lang="fr-FR" sz="1400" dirty="0">
                <a:solidFill>
                  <a:srgbClr val="0070C0"/>
                </a:solidFill>
              </a:rPr>
              <a:t>Week-end à Cassis  / Marseille - 2014</a:t>
            </a:r>
          </a:p>
        </p:txBody>
      </p:sp>
      <p:pic>
        <p:nvPicPr>
          <p:cNvPr id="24" name="Espace réservé pour une image  23">
            <a:extLst>
              <a:ext uri="{FF2B5EF4-FFF2-40B4-BE49-F238E27FC236}">
                <a16:creationId xmlns:a16="http://schemas.microsoft.com/office/drawing/2014/main" id="{A705C360-3DF6-4CE4-98CF-2CD674EF53EB}"/>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3336" r="13336"/>
          <a:stretch>
            <a:fillRect/>
          </a:stretch>
        </p:blipFill>
        <p:spPr/>
      </p:pic>
      <p:pic>
        <p:nvPicPr>
          <p:cNvPr id="22" name="Espace réservé pour une image  21">
            <a:extLst>
              <a:ext uri="{FF2B5EF4-FFF2-40B4-BE49-F238E27FC236}">
                <a16:creationId xmlns:a16="http://schemas.microsoft.com/office/drawing/2014/main" id="{A34EFDCC-6A35-4F82-A18F-61C4F050E066}"/>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3315" r="13315"/>
          <a:stretch>
            <a:fillRect/>
          </a:stretch>
        </p:blipFill>
        <p:spPr/>
      </p:pic>
      <p:pic>
        <p:nvPicPr>
          <p:cNvPr id="28" name="Espace réservé pour une image  27">
            <a:extLst>
              <a:ext uri="{FF2B5EF4-FFF2-40B4-BE49-F238E27FC236}">
                <a16:creationId xmlns:a16="http://schemas.microsoft.com/office/drawing/2014/main" id="{E3172060-FB9F-4908-B94C-CAA8D3A0627C}"/>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22510" r="22510"/>
          <a:stretch>
            <a:fillRect/>
          </a:stretch>
        </p:blipFill>
        <p:spPr/>
      </p:pic>
    </p:spTree>
    <p:extLst>
      <p:ext uri="{BB962C8B-B14F-4D97-AF65-F5344CB8AC3E}">
        <p14:creationId xmlns:p14="http://schemas.microsoft.com/office/powerpoint/2010/main" val="79563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r>
              <a:rPr lang="fr-FR" dirty="0"/>
              <a:t>Week-end à Europa Park- 2013</a:t>
            </a:r>
          </a:p>
        </p:txBody>
      </p:sp>
      <p:sp>
        <p:nvSpPr>
          <p:cNvPr id="9" name="Espace réservé du texte 8"/>
          <p:cNvSpPr>
            <a:spLocks noGrp="1"/>
          </p:cNvSpPr>
          <p:nvPr>
            <p:ph type="body" sz="half" idx="2"/>
          </p:nvPr>
        </p:nvSpPr>
        <p:spPr/>
        <p:txBody>
          <a:bodyPr rtlCol="0">
            <a:normAutofit/>
          </a:bodyPr>
          <a:lstStyle/>
          <a:p>
            <a:pPr algn="ctr"/>
            <a:r>
              <a:rPr lang="fr-FR" sz="1400" dirty="0">
                <a:solidFill>
                  <a:srgbClr val="0070C0"/>
                </a:solidFill>
              </a:rPr>
              <a:t>Week-end à Europa Park- 2013</a:t>
            </a:r>
          </a:p>
        </p:txBody>
      </p:sp>
      <p:sp>
        <p:nvSpPr>
          <p:cNvPr id="13" name="Espace réservé du texte 12"/>
          <p:cNvSpPr>
            <a:spLocks noGrp="1"/>
          </p:cNvSpPr>
          <p:nvPr>
            <p:ph type="body" sz="half" idx="21"/>
          </p:nvPr>
        </p:nvSpPr>
        <p:spPr/>
        <p:txBody>
          <a:bodyPr rtlCol="0">
            <a:normAutofit/>
          </a:bodyPr>
          <a:lstStyle/>
          <a:p>
            <a:pPr algn="ctr"/>
            <a:r>
              <a:rPr lang="fr-FR" sz="1400" dirty="0">
                <a:solidFill>
                  <a:srgbClr val="0070C0"/>
                </a:solidFill>
              </a:rPr>
              <a:t>Week-end à Europa Park- 2013</a:t>
            </a:r>
          </a:p>
        </p:txBody>
      </p:sp>
      <p:sp>
        <p:nvSpPr>
          <p:cNvPr id="14" name="Espace réservé du texte 13"/>
          <p:cNvSpPr>
            <a:spLocks noGrp="1"/>
          </p:cNvSpPr>
          <p:nvPr>
            <p:ph type="body" sz="half" idx="22"/>
          </p:nvPr>
        </p:nvSpPr>
        <p:spPr/>
        <p:txBody>
          <a:bodyPr rtlCol="0">
            <a:normAutofit/>
          </a:bodyPr>
          <a:lstStyle/>
          <a:p>
            <a:pPr algn="ctr" rtl="0"/>
            <a:r>
              <a:rPr lang="fr-FR" sz="1400" dirty="0">
                <a:solidFill>
                  <a:srgbClr val="0070C0"/>
                </a:solidFill>
              </a:rPr>
              <a:t>Week-end à Europa Park- 2013</a:t>
            </a:r>
          </a:p>
        </p:txBody>
      </p:sp>
      <p:pic>
        <p:nvPicPr>
          <p:cNvPr id="19" name="Espace réservé pour une image  18">
            <a:extLst>
              <a:ext uri="{FF2B5EF4-FFF2-40B4-BE49-F238E27FC236}">
                <a16:creationId xmlns:a16="http://schemas.microsoft.com/office/drawing/2014/main" id="{E257BBAB-B4F5-4DAD-89FE-DA7E75D5D826}"/>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3336" r="13336"/>
          <a:stretch>
            <a:fillRect/>
          </a:stretch>
        </p:blipFill>
        <p:spPr/>
      </p:pic>
      <p:pic>
        <p:nvPicPr>
          <p:cNvPr id="10" name="Espace réservé pour une image  9">
            <a:extLst>
              <a:ext uri="{FF2B5EF4-FFF2-40B4-BE49-F238E27FC236}">
                <a16:creationId xmlns:a16="http://schemas.microsoft.com/office/drawing/2014/main" id="{544D7A9B-18DD-42D9-AC4A-3E78D7D7AD5D}"/>
              </a:ext>
            </a:extLst>
          </p:cNvPr>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13336" r="13336"/>
          <a:stretch>
            <a:fillRect/>
          </a:stretch>
        </p:blipFill>
        <p:spPr/>
      </p:pic>
      <p:pic>
        <p:nvPicPr>
          <p:cNvPr id="15" name="Espace réservé pour une image  14">
            <a:extLst>
              <a:ext uri="{FF2B5EF4-FFF2-40B4-BE49-F238E27FC236}">
                <a16:creationId xmlns:a16="http://schemas.microsoft.com/office/drawing/2014/main" id="{2DC386A3-411E-468D-A86E-9193183F1F4C}"/>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11667" b="11667"/>
          <a:stretch>
            <a:fillRect/>
          </a:stretch>
        </p:blipFill>
        <p:spPr/>
      </p:pic>
    </p:spTree>
    <p:extLst>
      <p:ext uri="{BB962C8B-B14F-4D97-AF65-F5344CB8AC3E}">
        <p14:creationId xmlns:p14="http://schemas.microsoft.com/office/powerpoint/2010/main" val="343103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p:txBody>
          <a:bodyPr rtlCol="0"/>
          <a:lstStyle/>
          <a:p>
            <a:pPr rtl="0"/>
            <a:r>
              <a:rPr lang="fr-FR" dirty="0"/>
              <a:t>Membres élus du bureau de l’</a:t>
            </a:r>
            <a:r>
              <a:rPr lang="fr-FR" dirty="0" err="1"/>
              <a:t>apio</a:t>
            </a:r>
            <a:endParaRPr lang="fr-FR" dirty="0"/>
          </a:p>
        </p:txBody>
      </p:sp>
      <p:sp>
        <p:nvSpPr>
          <p:cNvPr id="14" name="Espace réservé du contenu 13"/>
          <p:cNvSpPr>
            <a:spLocks noGrp="1"/>
          </p:cNvSpPr>
          <p:nvPr>
            <p:ph idx="1"/>
          </p:nvPr>
        </p:nvSpPr>
        <p:spPr/>
        <p:txBody>
          <a:bodyPr rtlCol="0">
            <a:normAutofit fontScale="85000" lnSpcReduction="20000"/>
          </a:bodyPr>
          <a:lstStyle/>
          <a:p>
            <a:r>
              <a:rPr lang="fr-FR" dirty="0">
                <a:solidFill>
                  <a:srgbClr val="0070C0"/>
                </a:solidFill>
              </a:rPr>
              <a:t>Présidente : Aline Segura</a:t>
            </a:r>
          </a:p>
          <a:p>
            <a:r>
              <a:rPr lang="fr-FR" dirty="0">
                <a:solidFill>
                  <a:srgbClr val="0070C0"/>
                </a:solidFill>
              </a:rPr>
              <a:t>Vice-Président adjointe : Marc </a:t>
            </a:r>
            <a:r>
              <a:rPr lang="fr-FR" dirty="0" err="1">
                <a:solidFill>
                  <a:srgbClr val="0070C0"/>
                </a:solidFill>
              </a:rPr>
              <a:t>Dagnino</a:t>
            </a:r>
            <a:endParaRPr lang="fr-FR" dirty="0">
              <a:solidFill>
                <a:srgbClr val="0070C0"/>
              </a:solidFill>
            </a:endParaRPr>
          </a:p>
          <a:p>
            <a:r>
              <a:rPr lang="fr-FR" dirty="0">
                <a:solidFill>
                  <a:srgbClr val="0070C0"/>
                </a:solidFill>
              </a:rPr>
              <a:t>Trésorière : Nathalie Redouté</a:t>
            </a:r>
          </a:p>
          <a:p>
            <a:r>
              <a:rPr lang="fr-FR" dirty="0">
                <a:solidFill>
                  <a:srgbClr val="0070C0"/>
                </a:solidFill>
              </a:rPr>
              <a:t>Vice-Trésorier: Fabien Moreau</a:t>
            </a:r>
          </a:p>
          <a:p>
            <a:r>
              <a:rPr lang="fr-FR" dirty="0">
                <a:solidFill>
                  <a:srgbClr val="0070C0"/>
                </a:solidFill>
              </a:rPr>
              <a:t>Secrétaire : Sophie </a:t>
            </a:r>
            <a:r>
              <a:rPr lang="fr-FR" dirty="0" err="1">
                <a:solidFill>
                  <a:srgbClr val="0070C0"/>
                </a:solidFill>
              </a:rPr>
              <a:t>Serindat</a:t>
            </a:r>
            <a:endParaRPr lang="fr-FR" dirty="0">
              <a:solidFill>
                <a:srgbClr val="0070C0"/>
              </a:solidFill>
            </a:endParaRPr>
          </a:p>
          <a:p>
            <a:r>
              <a:rPr lang="fr-FR" dirty="0">
                <a:solidFill>
                  <a:srgbClr val="0070C0"/>
                </a:solidFill>
              </a:rPr>
              <a:t>Vice-Secrétaire: Maud Ranchet</a:t>
            </a:r>
          </a:p>
          <a:p>
            <a:pPr marL="0" indent="0">
              <a:buNone/>
            </a:pPr>
            <a:endParaRPr lang="fr-FR" dirty="0">
              <a:solidFill>
                <a:schemeClr val="bg2">
                  <a:lumMod val="50000"/>
                </a:schemeClr>
              </a:solidFill>
            </a:endParaRPr>
          </a:p>
          <a:p>
            <a:pPr marL="0" indent="0">
              <a:buNone/>
            </a:pPr>
            <a:r>
              <a:rPr lang="fr-FR" dirty="0">
                <a:solidFill>
                  <a:schemeClr val="bg2">
                    <a:lumMod val="50000"/>
                  </a:schemeClr>
                </a:solidFill>
              </a:rPr>
              <a:t>Autre membre du CA :</a:t>
            </a:r>
          </a:p>
          <a:p>
            <a:r>
              <a:rPr lang="fr-FR" dirty="0">
                <a:solidFill>
                  <a:schemeClr val="bg2">
                    <a:lumMod val="50000"/>
                  </a:schemeClr>
                </a:solidFill>
              </a:rPr>
              <a:t>Daniel Olivier</a:t>
            </a:r>
          </a:p>
          <a:p>
            <a:endParaRPr lang="fr-FR" dirty="0">
              <a:solidFill>
                <a:srgbClr val="0070C0"/>
              </a:solidFill>
            </a:endParaRPr>
          </a:p>
        </p:txBody>
      </p:sp>
    </p:spTree>
    <p:extLst>
      <p:ext uri="{BB962C8B-B14F-4D97-AF65-F5344CB8AC3E}">
        <p14:creationId xmlns:p14="http://schemas.microsoft.com/office/powerpoint/2010/main" val="3124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algn="ctr"/>
            <a:r>
              <a:rPr lang="fr-FR" dirty="0"/>
              <a:t>Week-end Marchés de Noël Strasbourg et Colmar - 2014</a:t>
            </a:r>
          </a:p>
        </p:txBody>
      </p:sp>
      <p:sp>
        <p:nvSpPr>
          <p:cNvPr id="9" name="Espace réservé du texte 8"/>
          <p:cNvSpPr>
            <a:spLocks noGrp="1"/>
          </p:cNvSpPr>
          <p:nvPr>
            <p:ph type="body" sz="half" idx="2"/>
          </p:nvPr>
        </p:nvSpPr>
        <p:spPr/>
        <p:txBody>
          <a:bodyPr rtlCol="0">
            <a:normAutofit/>
          </a:bodyPr>
          <a:lstStyle/>
          <a:p>
            <a:pPr algn="ctr"/>
            <a:r>
              <a:rPr lang="fr-FR" sz="1400" dirty="0">
                <a:solidFill>
                  <a:srgbClr val="0070C0"/>
                </a:solidFill>
              </a:rPr>
              <a:t>Week-end Marchés de Noël</a:t>
            </a:r>
          </a:p>
        </p:txBody>
      </p:sp>
      <p:sp>
        <p:nvSpPr>
          <p:cNvPr id="13" name="Espace réservé du texte 12"/>
          <p:cNvSpPr>
            <a:spLocks noGrp="1"/>
          </p:cNvSpPr>
          <p:nvPr>
            <p:ph type="body" sz="half" idx="21"/>
          </p:nvPr>
        </p:nvSpPr>
        <p:spPr/>
        <p:txBody>
          <a:bodyPr rtlCol="0">
            <a:normAutofit/>
          </a:bodyPr>
          <a:lstStyle/>
          <a:p>
            <a:pPr algn="ctr"/>
            <a:r>
              <a:rPr lang="fr-FR" sz="1400" dirty="0">
                <a:solidFill>
                  <a:srgbClr val="0070C0"/>
                </a:solidFill>
              </a:rPr>
              <a:t>Week-end Marchés de Noël</a:t>
            </a:r>
          </a:p>
        </p:txBody>
      </p:sp>
      <p:sp>
        <p:nvSpPr>
          <p:cNvPr id="14" name="Espace réservé du texte 13"/>
          <p:cNvSpPr>
            <a:spLocks noGrp="1"/>
          </p:cNvSpPr>
          <p:nvPr>
            <p:ph type="body" sz="half" idx="22"/>
          </p:nvPr>
        </p:nvSpPr>
        <p:spPr/>
        <p:txBody>
          <a:bodyPr rtlCol="0">
            <a:normAutofit/>
          </a:bodyPr>
          <a:lstStyle/>
          <a:p>
            <a:pPr algn="ctr"/>
            <a:r>
              <a:rPr lang="fr-FR" sz="1400" dirty="0">
                <a:solidFill>
                  <a:srgbClr val="0070C0"/>
                </a:solidFill>
              </a:rPr>
              <a:t>Week-end Marchés de Noël</a:t>
            </a:r>
          </a:p>
        </p:txBody>
      </p:sp>
      <p:pic>
        <p:nvPicPr>
          <p:cNvPr id="12" name="Espace réservé pour une image  11">
            <a:extLst>
              <a:ext uri="{FF2B5EF4-FFF2-40B4-BE49-F238E27FC236}">
                <a16:creationId xmlns:a16="http://schemas.microsoft.com/office/drawing/2014/main" id="{6F424474-3275-4975-82A8-697649DA0B19}"/>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11645" b="11645"/>
          <a:stretch>
            <a:fillRect/>
          </a:stretch>
        </p:blipFill>
        <p:spPr/>
      </p:pic>
      <p:pic>
        <p:nvPicPr>
          <p:cNvPr id="17" name="Espace réservé pour une image  16">
            <a:extLst>
              <a:ext uri="{FF2B5EF4-FFF2-40B4-BE49-F238E27FC236}">
                <a16:creationId xmlns:a16="http://schemas.microsoft.com/office/drawing/2014/main" id="{6CBDDFC1-2B43-41A9-AB49-BC8AA6693E63}"/>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11667" b="11667"/>
          <a:stretch>
            <a:fillRect/>
          </a:stretch>
        </p:blipFill>
        <p:spPr/>
      </p:pic>
      <p:pic>
        <p:nvPicPr>
          <p:cNvPr id="20" name="Espace réservé pour une image  19">
            <a:extLst>
              <a:ext uri="{FF2B5EF4-FFF2-40B4-BE49-F238E27FC236}">
                <a16:creationId xmlns:a16="http://schemas.microsoft.com/office/drawing/2014/main" id="{0BF97D9C-C4A4-423A-9D49-E8FA19742F59}"/>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3336" r="13336"/>
          <a:stretch>
            <a:fillRect/>
          </a:stretch>
        </p:blipFill>
        <p:spPr/>
      </p:pic>
    </p:spTree>
    <p:extLst>
      <p:ext uri="{BB962C8B-B14F-4D97-AF65-F5344CB8AC3E}">
        <p14:creationId xmlns:p14="http://schemas.microsoft.com/office/powerpoint/2010/main" val="219599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Quelques photos </a:t>
            </a:r>
            <a:r>
              <a:rPr lang="fr-FR" dirty="0" err="1"/>
              <a:t>Apio</a:t>
            </a:r>
            <a:endParaRPr lang="fr-FR" dirty="0"/>
          </a:p>
        </p:txBody>
      </p:sp>
      <p:sp>
        <p:nvSpPr>
          <p:cNvPr id="9" name="Espace réservé du texte 8"/>
          <p:cNvSpPr>
            <a:spLocks noGrp="1"/>
          </p:cNvSpPr>
          <p:nvPr>
            <p:ph type="body" sz="half" idx="2"/>
          </p:nvPr>
        </p:nvSpPr>
        <p:spPr>
          <a:xfrm>
            <a:off x="1403163" y="4900878"/>
            <a:ext cx="2743200" cy="914400"/>
          </a:xfrm>
        </p:spPr>
        <p:txBody>
          <a:bodyPr rtlCol="0">
            <a:normAutofit/>
          </a:bodyPr>
          <a:lstStyle/>
          <a:p>
            <a:pPr algn="ctr" rtl="0"/>
            <a:r>
              <a:rPr lang="fr-FR" sz="1400" dirty="0">
                <a:solidFill>
                  <a:srgbClr val="0070C0"/>
                </a:solidFill>
              </a:rPr>
              <a:t>Repas des responsables d’activité- 2023</a:t>
            </a:r>
          </a:p>
        </p:txBody>
      </p:sp>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Sortie Le Pal- 2022</a:t>
            </a:r>
          </a:p>
        </p:txBody>
      </p:sp>
      <p:sp>
        <p:nvSpPr>
          <p:cNvPr id="14" name="Espace réservé du texte 13"/>
          <p:cNvSpPr>
            <a:spLocks noGrp="1"/>
          </p:cNvSpPr>
          <p:nvPr>
            <p:ph type="body" sz="half" idx="22"/>
          </p:nvPr>
        </p:nvSpPr>
        <p:spPr/>
        <p:txBody>
          <a:bodyPr rtlCol="0">
            <a:normAutofit/>
          </a:bodyPr>
          <a:lstStyle/>
          <a:p>
            <a:pPr algn="ctr" rtl="0"/>
            <a:r>
              <a:rPr lang="fr-FR" sz="1400" dirty="0">
                <a:solidFill>
                  <a:srgbClr val="0070C0"/>
                </a:solidFill>
              </a:rPr>
              <a:t>Repas après </a:t>
            </a:r>
            <a:r>
              <a:rPr lang="fr-FR" sz="1400">
                <a:solidFill>
                  <a:srgbClr val="0070C0"/>
                </a:solidFill>
              </a:rPr>
              <a:t>AG- 2022</a:t>
            </a:r>
            <a:endParaRPr lang="fr-FR" sz="1400" dirty="0">
              <a:solidFill>
                <a:srgbClr val="0070C0"/>
              </a:solidFill>
            </a:endParaRPr>
          </a:p>
        </p:txBody>
      </p:sp>
      <p:pic>
        <p:nvPicPr>
          <p:cNvPr id="11" name="Espace réservé pour une image  10">
            <a:extLst>
              <a:ext uri="{FF2B5EF4-FFF2-40B4-BE49-F238E27FC236}">
                <a16:creationId xmlns:a16="http://schemas.microsoft.com/office/drawing/2014/main" id="{F2EF49A7-5CAB-4253-B3FB-973FD336D58C}"/>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2421" r="12421"/>
          <a:stretch>
            <a:fillRect/>
          </a:stretch>
        </p:blipFill>
        <p:spPr>
          <a:xfrm>
            <a:off x="1168958" y="1802318"/>
            <a:ext cx="2715289" cy="2776308"/>
          </a:xfrm>
        </p:spPr>
      </p:pic>
      <p:pic>
        <p:nvPicPr>
          <p:cNvPr id="7" name="Espace réservé pour une image  6">
            <a:extLst>
              <a:ext uri="{FF2B5EF4-FFF2-40B4-BE49-F238E27FC236}">
                <a16:creationId xmlns:a16="http://schemas.microsoft.com/office/drawing/2014/main" id="{8CAEA52E-FDBE-4B3B-9747-D3978575ACA0}"/>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3315" r="13315"/>
          <a:stretch>
            <a:fillRect/>
          </a:stretch>
        </p:blipFill>
        <p:spPr>
          <a:xfrm>
            <a:off x="4648734" y="1910595"/>
            <a:ext cx="2715768" cy="2776308"/>
          </a:xfrm>
        </p:spPr>
      </p:pic>
      <p:pic>
        <p:nvPicPr>
          <p:cNvPr id="19" name="Espace réservé pour une image  18">
            <a:extLst>
              <a:ext uri="{FF2B5EF4-FFF2-40B4-BE49-F238E27FC236}">
                <a16:creationId xmlns:a16="http://schemas.microsoft.com/office/drawing/2014/main" id="{B54686EC-6850-4807-B2C7-F17CC8464954}"/>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3336" r="13336"/>
          <a:stretch>
            <a:fillRect/>
          </a:stretch>
        </p:blipFill>
        <p:spPr/>
      </p:pic>
    </p:spTree>
    <p:extLst>
      <p:ext uri="{BB962C8B-B14F-4D97-AF65-F5344CB8AC3E}">
        <p14:creationId xmlns:p14="http://schemas.microsoft.com/office/powerpoint/2010/main" val="15706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Quelques photos </a:t>
            </a:r>
            <a:r>
              <a:rPr lang="fr-FR" dirty="0" err="1"/>
              <a:t>Apio</a:t>
            </a:r>
            <a:endParaRPr lang="fr-FR" dirty="0"/>
          </a:p>
        </p:txBody>
      </p:sp>
      <p:sp>
        <p:nvSpPr>
          <p:cNvPr id="9" name="Espace réservé du texte 8"/>
          <p:cNvSpPr>
            <a:spLocks noGrp="1"/>
          </p:cNvSpPr>
          <p:nvPr>
            <p:ph type="body" sz="half" idx="2"/>
          </p:nvPr>
        </p:nvSpPr>
        <p:spPr/>
        <p:txBody>
          <a:bodyPr rtlCol="0">
            <a:normAutofit/>
          </a:bodyPr>
          <a:lstStyle/>
          <a:p>
            <a:pPr algn="ctr" rtl="0"/>
            <a:r>
              <a:rPr lang="fr-FR" sz="1400" dirty="0">
                <a:solidFill>
                  <a:srgbClr val="0070C0"/>
                </a:solidFill>
              </a:rPr>
              <a:t>Journée Grotte Chauvet - 2016</a:t>
            </a:r>
          </a:p>
        </p:txBody>
      </p:sp>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Week-end à Courchevel - 2015</a:t>
            </a:r>
          </a:p>
        </p:txBody>
      </p:sp>
      <p:sp>
        <p:nvSpPr>
          <p:cNvPr id="14" name="Espace réservé du texte 13"/>
          <p:cNvSpPr>
            <a:spLocks noGrp="1"/>
          </p:cNvSpPr>
          <p:nvPr>
            <p:ph type="body" sz="half" idx="22"/>
          </p:nvPr>
        </p:nvSpPr>
        <p:spPr/>
        <p:txBody>
          <a:bodyPr rtlCol="0">
            <a:normAutofit/>
          </a:bodyPr>
          <a:lstStyle/>
          <a:p>
            <a:pPr algn="ctr"/>
            <a:r>
              <a:rPr lang="fr-FR" sz="1400" dirty="0">
                <a:solidFill>
                  <a:srgbClr val="0070C0"/>
                </a:solidFill>
              </a:rPr>
              <a:t>Week-end à Courchevel - 2015</a:t>
            </a:r>
          </a:p>
        </p:txBody>
      </p:sp>
      <p:pic>
        <p:nvPicPr>
          <p:cNvPr id="16" name="Espace réservé pour une image  15">
            <a:extLst>
              <a:ext uri="{FF2B5EF4-FFF2-40B4-BE49-F238E27FC236}">
                <a16:creationId xmlns:a16="http://schemas.microsoft.com/office/drawing/2014/main" id="{DDCB17EE-0CC7-4B1F-AFF4-B053E3A5A61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7400" r="17400"/>
          <a:stretch>
            <a:fillRect/>
          </a:stretch>
        </p:blipFill>
        <p:spPr>
          <a:xfrm>
            <a:off x="1263123" y="1847548"/>
            <a:ext cx="2715289" cy="2776308"/>
          </a:xfrm>
        </p:spPr>
      </p:pic>
      <p:pic>
        <p:nvPicPr>
          <p:cNvPr id="18" name="Espace réservé pour une image  17">
            <a:extLst>
              <a:ext uri="{FF2B5EF4-FFF2-40B4-BE49-F238E27FC236}">
                <a16:creationId xmlns:a16="http://schemas.microsoft.com/office/drawing/2014/main" id="{B3D1CB6D-0791-4699-9799-15B4C6A07053}"/>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3315" r="13315"/>
          <a:stretch>
            <a:fillRect/>
          </a:stretch>
        </p:blipFill>
        <p:spPr/>
      </p:pic>
      <p:pic>
        <p:nvPicPr>
          <p:cNvPr id="5" name="Espace réservé pour une image  4">
            <a:extLst>
              <a:ext uri="{FF2B5EF4-FFF2-40B4-BE49-F238E27FC236}">
                <a16:creationId xmlns:a16="http://schemas.microsoft.com/office/drawing/2014/main" id="{98D6C374-C385-431B-9E14-C16F7A8EF780}"/>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3336" r="13336"/>
          <a:stretch>
            <a:fillRect/>
          </a:stretch>
        </p:blipFill>
        <p:spPr/>
      </p:pic>
    </p:spTree>
    <p:extLst>
      <p:ext uri="{BB962C8B-B14F-4D97-AF65-F5344CB8AC3E}">
        <p14:creationId xmlns:p14="http://schemas.microsoft.com/office/powerpoint/2010/main" val="32366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Quelques photos </a:t>
            </a:r>
            <a:r>
              <a:rPr lang="fr-FR" dirty="0" err="1"/>
              <a:t>Apio</a:t>
            </a:r>
            <a:endParaRPr lang="fr-FR" dirty="0"/>
          </a:p>
        </p:txBody>
      </p:sp>
      <p:sp>
        <p:nvSpPr>
          <p:cNvPr id="9" name="Espace réservé du texte 8"/>
          <p:cNvSpPr>
            <a:spLocks noGrp="1"/>
          </p:cNvSpPr>
          <p:nvPr>
            <p:ph type="body" sz="half" idx="2"/>
          </p:nvPr>
        </p:nvSpPr>
        <p:spPr/>
        <p:txBody>
          <a:bodyPr rtlCol="0">
            <a:normAutofit/>
          </a:bodyPr>
          <a:lstStyle/>
          <a:p>
            <a:pPr algn="ctr" rtl="0"/>
            <a:r>
              <a:rPr lang="fr-FR" sz="1400" dirty="0">
                <a:solidFill>
                  <a:srgbClr val="0070C0"/>
                </a:solidFill>
              </a:rPr>
              <a:t>Sortie </a:t>
            </a:r>
            <a:r>
              <a:rPr lang="fr-FR" sz="1400" dirty="0" err="1">
                <a:solidFill>
                  <a:srgbClr val="0070C0"/>
                </a:solidFill>
              </a:rPr>
              <a:t>Touroparc</a:t>
            </a:r>
            <a:r>
              <a:rPr lang="fr-FR" sz="1400" dirty="0">
                <a:solidFill>
                  <a:srgbClr val="0070C0"/>
                </a:solidFill>
              </a:rPr>
              <a:t> - 2013</a:t>
            </a:r>
          </a:p>
        </p:txBody>
      </p:sp>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Week-end à Rome - 2017</a:t>
            </a:r>
          </a:p>
        </p:txBody>
      </p:sp>
      <p:sp>
        <p:nvSpPr>
          <p:cNvPr id="14" name="Espace réservé du texte 13"/>
          <p:cNvSpPr>
            <a:spLocks noGrp="1"/>
          </p:cNvSpPr>
          <p:nvPr>
            <p:ph type="body" sz="half" idx="22"/>
          </p:nvPr>
        </p:nvSpPr>
        <p:spPr>
          <a:xfrm>
            <a:off x="8380414" y="4900878"/>
            <a:ext cx="2743200" cy="914400"/>
          </a:xfrm>
        </p:spPr>
        <p:txBody>
          <a:bodyPr rtlCol="0">
            <a:normAutofit/>
          </a:bodyPr>
          <a:lstStyle/>
          <a:p>
            <a:pPr algn="ctr" rtl="0"/>
            <a:r>
              <a:rPr lang="fr-FR" sz="1400" dirty="0">
                <a:solidFill>
                  <a:srgbClr val="0070C0"/>
                </a:solidFill>
              </a:rPr>
              <a:t>Sortie Vélorail Montalieu - 2017</a:t>
            </a:r>
          </a:p>
        </p:txBody>
      </p:sp>
      <p:pic>
        <p:nvPicPr>
          <p:cNvPr id="4" name="Espace réservé pour une image  3">
            <a:extLst>
              <a:ext uri="{FF2B5EF4-FFF2-40B4-BE49-F238E27FC236}">
                <a16:creationId xmlns:a16="http://schemas.microsoft.com/office/drawing/2014/main" id="{71D0E819-C294-4D6E-8EE7-16EF55ACDEC4}"/>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3336" r="13336"/>
          <a:stretch>
            <a:fillRect/>
          </a:stretch>
        </p:blipFill>
        <p:spPr/>
      </p:pic>
      <p:pic>
        <p:nvPicPr>
          <p:cNvPr id="7" name="Espace réservé pour une image  6">
            <a:extLst>
              <a:ext uri="{FF2B5EF4-FFF2-40B4-BE49-F238E27FC236}">
                <a16:creationId xmlns:a16="http://schemas.microsoft.com/office/drawing/2014/main" id="{521823C8-808C-42E3-B4EA-E3403C89D418}"/>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11667" b="11667"/>
          <a:stretch>
            <a:fillRect/>
          </a:stretch>
        </p:blipFill>
        <p:spPr/>
      </p:pic>
      <p:pic>
        <p:nvPicPr>
          <p:cNvPr id="12" name="Espace réservé pour une image  11">
            <a:extLst>
              <a:ext uri="{FF2B5EF4-FFF2-40B4-BE49-F238E27FC236}">
                <a16:creationId xmlns:a16="http://schemas.microsoft.com/office/drawing/2014/main" id="{15DDE44A-D716-4CB9-A8B3-3AE1349EF1BF}"/>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3336" r="13336"/>
          <a:stretch>
            <a:fillRect/>
          </a:stretch>
        </p:blipFill>
        <p:spPr/>
      </p:pic>
    </p:spTree>
    <p:extLst>
      <p:ext uri="{BB962C8B-B14F-4D97-AF65-F5344CB8AC3E}">
        <p14:creationId xmlns:p14="http://schemas.microsoft.com/office/powerpoint/2010/main" val="39886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Quelques photos </a:t>
            </a:r>
            <a:r>
              <a:rPr lang="fr-FR" dirty="0" err="1"/>
              <a:t>Apio</a:t>
            </a:r>
            <a:endParaRPr lang="fr-FR" dirty="0"/>
          </a:p>
        </p:txBody>
      </p:sp>
      <p:sp>
        <p:nvSpPr>
          <p:cNvPr id="9" name="Espace réservé du texte 8"/>
          <p:cNvSpPr>
            <a:spLocks noGrp="1"/>
          </p:cNvSpPr>
          <p:nvPr>
            <p:ph type="body" sz="half" idx="2"/>
          </p:nvPr>
        </p:nvSpPr>
        <p:spPr/>
        <p:txBody>
          <a:bodyPr rtlCol="0">
            <a:normAutofit/>
          </a:bodyPr>
          <a:lstStyle/>
          <a:p>
            <a:pPr algn="ctr" rtl="0"/>
            <a:r>
              <a:rPr lang="fr-FR" sz="1400" dirty="0">
                <a:solidFill>
                  <a:srgbClr val="0070C0"/>
                </a:solidFill>
              </a:rPr>
              <a:t>Découverte des Jardins Secrets Aix les Bains - 2013</a:t>
            </a:r>
          </a:p>
        </p:txBody>
      </p:sp>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Sortie Karting - 2014</a:t>
            </a:r>
          </a:p>
        </p:txBody>
      </p:sp>
      <p:sp>
        <p:nvSpPr>
          <p:cNvPr id="14" name="Espace réservé du texte 13"/>
          <p:cNvSpPr>
            <a:spLocks noGrp="1"/>
          </p:cNvSpPr>
          <p:nvPr>
            <p:ph type="body" sz="half" idx="22"/>
          </p:nvPr>
        </p:nvSpPr>
        <p:spPr/>
        <p:txBody>
          <a:bodyPr rtlCol="0">
            <a:normAutofit/>
          </a:bodyPr>
          <a:lstStyle/>
          <a:p>
            <a:pPr algn="ctr"/>
            <a:r>
              <a:rPr lang="fr-FR" sz="1400" dirty="0">
                <a:solidFill>
                  <a:srgbClr val="0070C0"/>
                </a:solidFill>
              </a:rPr>
              <a:t>Journée à Annecy  2013</a:t>
            </a:r>
          </a:p>
        </p:txBody>
      </p:sp>
      <p:pic>
        <p:nvPicPr>
          <p:cNvPr id="5" name="Espace réservé pour une image  4">
            <a:extLst>
              <a:ext uri="{FF2B5EF4-FFF2-40B4-BE49-F238E27FC236}">
                <a16:creationId xmlns:a16="http://schemas.microsoft.com/office/drawing/2014/main" id="{41AB89A3-54B8-4CB8-AF2B-710E856C29D8}"/>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315" r="13315"/>
          <a:stretch>
            <a:fillRect/>
          </a:stretch>
        </p:blipFill>
        <p:spPr/>
      </p:pic>
      <p:pic>
        <p:nvPicPr>
          <p:cNvPr id="3" name="Espace réservé pour une image  2">
            <a:extLst>
              <a:ext uri="{FF2B5EF4-FFF2-40B4-BE49-F238E27FC236}">
                <a16:creationId xmlns:a16="http://schemas.microsoft.com/office/drawing/2014/main" id="{6A1697D6-6EC7-4396-9361-EB35C7758034}"/>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13336" r="13336"/>
          <a:stretch>
            <a:fillRect/>
          </a:stretch>
        </p:blipFill>
        <p:spPr/>
      </p:pic>
      <p:pic>
        <p:nvPicPr>
          <p:cNvPr id="16" name="Espace réservé pour une image  15">
            <a:extLst>
              <a:ext uri="{FF2B5EF4-FFF2-40B4-BE49-F238E27FC236}">
                <a16:creationId xmlns:a16="http://schemas.microsoft.com/office/drawing/2014/main" id="{E344C562-8D70-43DC-91E2-836CACC192E4}"/>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17614" r="17614"/>
          <a:stretch>
            <a:fillRect/>
          </a:stretch>
        </p:blipFill>
        <p:spPr/>
      </p:pic>
    </p:spTree>
    <p:extLst>
      <p:ext uri="{BB962C8B-B14F-4D97-AF65-F5344CB8AC3E}">
        <p14:creationId xmlns:p14="http://schemas.microsoft.com/office/powerpoint/2010/main" val="35545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dirty="0"/>
              <a:t>Quelques photos </a:t>
            </a:r>
            <a:r>
              <a:rPr lang="fr-FR" dirty="0" err="1"/>
              <a:t>Apio</a:t>
            </a:r>
            <a:endParaRPr lang="fr-FR" dirty="0"/>
          </a:p>
        </p:txBody>
      </p:sp>
      <p:sp>
        <p:nvSpPr>
          <p:cNvPr id="9" name="Espace réservé du texte 8"/>
          <p:cNvSpPr>
            <a:spLocks noGrp="1"/>
          </p:cNvSpPr>
          <p:nvPr>
            <p:ph type="body" sz="half" idx="2"/>
          </p:nvPr>
        </p:nvSpPr>
        <p:spPr>
          <a:xfrm>
            <a:off x="1403163" y="4900878"/>
            <a:ext cx="2743200" cy="914400"/>
          </a:xfrm>
        </p:spPr>
        <p:txBody>
          <a:bodyPr rtlCol="0">
            <a:normAutofit/>
          </a:bodyPr>
          <a:lstStyle/>
          <a:p>
            <a:pPr algn="ctr" rtl="0"/>
            <a:r>
              <a:rPr lang="fr-FR" sz="1400" dirty="0">
                <a:solidFill>
                  <a:srgbClr val="0070C0"/>
                </a:solidFill>
              </a:rPr>
              <a:t>Sortie croisière Chanaz - 2017</a:t>
            </a:r>
          </a:p>
        </p:txBody>
      </p:sp>
      <p:sp>
        <p:nvSpPr>
          <p:cNvPr id="13" name="Espace réservé du texte 12"/>
          <p:cNvSpPr>
            <a:spLocks noGrp="1"/>
          </p:cNvSpPr>
          <p:nvPr>
            <p:ph type="body" sz="half" idx="21"/>
          </p:nvPr>
        </p:nvSpPr>
        <p:spPr/>
        <p:txBody>
          <a:bodyPr rtlCol="0">
            <a:normAutofit/>
          </a:bodyPr>
          <a:lstStyle/>
          <a:p>
            <a:pPr algn="ctr" rtl="0"/>
            <a:r>
              <a:rPr lang="fr-FR" sz="1400" dirty="0">
                <a:solidFill>
                  <a:srgbClr val="0070C0"/>
                </a:solidFill>
              </a:rPr>
              <a:t>Sortie Le Pal- 2015</a:t>
            </a:r>
          </a:p>
        </p:txBody>
      </p:sp>
      <p:sp>
        <p:nvSpPr>
          <p:cNvPr id="14" name="Espace réservé du texte 13"/>
          <p:cNvSpPr>
            <a:spLocks noGrp="1"/>
          </p:cNvSpPr>
          <p:nvPr>
            <p:ph type="body" sz="half" idx="22"/>
          </p:nvPr>
        </p:nvSpPr>
        <p:spPr/>
        <p:txBody>
          <a:bodyPr rtlCol="0">
            <a:normAutofit/>
          </a:bodyPr>
          <a:lstStyle/>
          <a:p>
            <a:pPr algn="ctr" rtl="0"/>
            <a:r>
              <a:rPr lang="fr-FR" sz="1400" dirty="0">
                <a:solidFill>
                  <a:srgbClr val="0070C0"/>
                </a:solidFill>
              </a:rPr>
              <a:t>Sortie visite de Lyon - 2014</a:t>
            </a:r>
          </a:p>
        </p:txBody>
      </p:sp>
      <p:pic>
        <p:nvPicPr>
          <p:cNvPr id="12" name="Espace réservé pour une image  11">
            <a:extLst>
              <a:ext uri="{FF2B5EF4-FFF2-40B4-BE49-F238E27FC236}">
                <a16:creationId xmlns:a16="http://schemas.microsoft.com/office/drawing/2014/main" id="{40408F68-CDF2-4C3F-97BF-E47C9B6B85F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3346" r="13346"/>
          <a:stretch>
            <a:fillRect/>
          </a:stretch>
        </p:blipFill>
        <p:spPr>
          <a:prstGeom prst="rect">
            <a:avLst/>
          </a:prstGeom>
          <a:ln>
            <a:noFill/>
          </a:ln>
          <a:effectLst>
            <a:softEdge rad="112500"/>
          </a:effectLst>
        </p:spPr>
      </p:pic>
      <p:pic>
        <p:nvPicPr>
          <p:cNvPr id="16" name="Espace réservé pour une image  15">
            <a:extLst>
              <a:ext uri="{FF2B5EF4-FFF2-40B4-BE49-F238E27FC236}">
                <a16:creationId xmlns:a16="http://schemas.microsoft.com/office/drawing/2014/main" id="{32EA64C2-87A3-4AF7-BA47-8050FDFB8BD4}"/>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3315" r="13315"/>
          <a:stretch>
            <a:fillRect/>
          </a:stretch>
        </p:blipFill>
        <p:spPr/>
      </p:pic>
      <p:pic>
        <p:nvPicPr>
          <p:cNvPr id="20" name="Espace réservé pour une image  19">
            <a:extLst>
              <a:ext uri="{FF2B5EF4-FFF2-40B4-BE49-F238E27FC236}">
                <a16:creationId xmlns:a16="http://schemas.microsoft.com/office/drawing/2014/main" id="{E56A250E-9873-47E3-AF5C-037AC1483E02}"/>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3336" r="13336"/>
          <a:stretch>
            <a:fillRect/>
          </a:stretch>
        </p:blipFill>
        <p:spPr/>
      </p:pic>
    </p:spTree>
    <p:extLst>
      <p:ext uri="{BB962C8B-B14F-4D97-AF65-F5344CB8AC3E}">
        <p14:creationId xmlns:p14="http://schemas.microsoft.com/office/powerpoint/2010/main" val="288996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A5649E0-ABD7-45CC-B66A-B847791E0EB7}"/>
              </a:ext>
            </a:extLst>
          </p:cNvPr>
          <p:cNvSpPr txBox="1">
            <a:spLocks/>
          </p:cNvSpPr>
          <p:nvPr/>
        </p:nvSpPr>
        <p:spPr>
          <a:xfrm>
            <a:off x="6808174" y="148707"/>
            <a:ext cx="4956048" cy="823912"/>
          </a:xfrm>
          <a:prstGeom prst="rect">
            <a:avLst/>
          </a:prstGeom>
        </p:spPr>
        <p:txBody>
          <a:bodyPr rtlCol="0"/>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dirty="0">
                <a:solidFill>
                  <a:srgbClr val="0070C0"/>
                </a:solidFill>
              </a:rPr>
              <a:t>Comment ça marche ?</a:t>
            </a:r>
          </a:p>
        </p:txBody>
      </p:sp>
      <p:sp>
        <p:nvSpPr>
          <p:cNvPr id="4" name="Espace réservé du contenu 3">
            <a:extLst>
              <a:ext uri="{FF2B5EF4-FFF2-40B4-BE49-F238E27FC236}">
                <a16:creationId xmlns:a16="http://schemas.microsoft.com/office/drawing/2014/main" id="{69B1B4BD-748A-4C7D-95DC-F8378084A3C3}"/>
              </a:ext>
            </a:extLst>
          </p:cNvPr>
          <p:cNvSpPr txBox="1">
            <a:spLocks/>
          </p:cNvSpPr>
          <p:nvPr/>
        </p:nvSpPr>
        <p:spPr>
          <a:xfrm>
            <a:off x="6490934" y="972619"/>
            <a:ext cx="5346566" cy="5099374"/>
          </a:xfrm>
          <a:prstGeom prst="rect">
            <a:avLst/>
          </a:prstGeom>
        </p:spPr>
        <p:txBody>
          <a:bodyPr rtlCol="0">
            <a:normAutofit fontScale="85000"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fr-FR" dirty="0">
                <a:solidFill>
                  <a:srgbClr val="0070C0"/>
                </a:solidFill>
              </a:rPr>
              <a:t>Le budget de chaque activité est voté lors de l’Assemblée Générale Annuelle dans le budget prévisionnel suivant l’état des finances et des besoins, ce budget peut faire l’objet de réajustement en cours d’année.</a:t>
            </a:r>
          </a:p>
          <a:p>
            <a:r>
              <a:rPr lang="fr-FR" dirty="0">
                <a:solidFill>
                  <a:srgbClr val="0070C0"/>
                </a:solidFill>
              </a:rPr>
              <a:t>Les titulaires, les CDD d’au moins 6 mois peuvent adhérer à l’APIO pour </a:t>
            </a:r>
            <a:r>
              <a:rPr lang="fr-FR" b="1" dirty="0">
                <a:solidFill>
                  <a:srgbClr val="0070C0"/>
                </a:solidFill>
              </a:rPr>
              <a:t>une cotisation annuelle de 10 euros</a:t>
            </a:r>
            <a:r>
              <a:rPr lang="fr-FR" dirty="0">
                <a:solidFill>
                  <a:srgbClr val="0070C0"/>
                </a:solidFill>
              </a:rPr>
              <a:t>.</a:t>
            </a:r>
          </a:p>
          <a:p>
            <a:r>
              <a:rPr lang="fr-FR" dirty="0">
                <a:solidFill>
                  <a:srgbClr val="0070C0"/>
                </a:solidFill>
              </a:rPr>
              <a:t>Les règlements APIO se font par chèque, en Espèce ou par virement.</a:t>
            </a:r>
          </a:p>
          <a:p>
            <a:r>
              <a:rPr lang="fr-FR" dirty="0">
                <a:solidFill>
                  <a:srgbClr val="0070C0"/>
                </a:solidFill>
              </a:rPr>
              <a:t>Toute activité (sportive, loisirs) doit être réglée au moment de l’ inscription, son remboursement restant exceptionnel.</a:t>
            </a:r>
          </a:p>
          <a:p>
            <a:endParaRPr lang="fr-FR" dirty="0"/>
          </a:p>
        </p:txBody>
      </p:sp>
      <p:sp>
        <p:nvSpPr>
          <p:cNvPr id="5" name="Espace réservé du texte 2">
            <a:extLst>
              <a:ext uri="{FF2B5EF4-FFF2-40B4-BE49-F238E27FC236}">
                <a16:creationId xmlns:a16="http://schemas.microsoft.com/office/drawing/2014/main" id="{6BAB3FB3-9285-4282-8ED7-BB54BFEB3A9A}"/>
              </a:ext>
            </a:extLst>
          </p:cNvPr>
          <p:cNvSpPr txBox="1">
            <a:spLocks/>
          </p:cNvSpPr>
          <p:nvPr/>
        </p:nvSpPr>
        <p:spPr>
          <a:xfrm>
            <a:off x="671741" y="3429000"/>
            <a:ext cx="4956048" cy="823912"/>
          </a:xfrm>
          <a:prstGeom prst="rect">
            <a:avLst/>
          </a:prstGeom>
        </p:spPr>
        <p:txBody>
          <a:bodyPr rtlCol="0"/>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dirty="0">
                <a:solidFill>
                  <a:srgbClr val="0070C0"/>
                </a:solidFill>
              </a:rPr>
              <a:t>On y fait quoi ?</a:t>
            </a:r>
          </a:p>
        </p:txBody>
      </p:sp>
      <p:sp>
        <p:nvSpPr>
          <p:cNvPr id="6" name="Espace réservé du contenu 3">
            <a:extLst>
              <a:ext uri="{FF2B5EF4-FFF2-40B4-BE49-F238E27FC236}">
                <a16:creationId xmlns:a16="http://schemas.microsoft.com/office/drawing/2014/main" id="{433AF5B3-EA58-4FED-9CDD-5BDFBE8A2368}"/>
              </a:ext>
            </a:extLst>
          </p:cNvPr>
          <p:cNvSpPr txBox="1">
            <a:spLocks/>
          </p:cNvSpPr>
          <p:nvPr/>
        </p:nvSpPr>
        <p:spPr>
          <a:xfrm>
            <a:off x="354500" y="3840956"/>
            <a:ext cx="5505123" cy="3372337"/>
          </a:xfrm>
          <a:prstGeom prst="rect">
            <a:avLst/>
          </a:prstGeom>
        </p:spPr>
        <p:txBody>
          <a:bodyPr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sz="1900" dirty="0">
                <a:solidFill>
                  <a:srgbClr val="0070C0"/>
                </a:solidFill>
              </a:rPr>
              <a:t>Plein de choses !</a:t>
            </a:r>
          </a:p>
          <a:p>
            <a:pPr marL="0" indent="0">
              <a:buNone/>
            </a:pPr>
            <a:r>
              <a:rPr lang="fr-FR" sz="1900" dirty="0">
                <a:solidFill>
                  <a:srgbClr val="0070C0"/>
                </a:solidFill>
              </a:rPr>
              <a:t>Toutes les activités proposées sont gérées bénévolement par des membres du personnel de l’Université. </a:t>
            </a:r>
          </a:p>
          <a:p>
            <a:pPr marL="0" indent="0">
              <a:buNone/>
            </a:pPr>
            <a:r>
              <a:rPr lang="fr-FR" sz="1900" dirty="0">
                <a:solidFill>
                  <a:srgbClr val="0070C0"/>
                </a:solidFill>
              </a:rPr>
              <a:t>Elles offrent des occasions variées pour passer des moments de détente ensemble qui dégourdissent aussi bien les jambes que les neurones</a:t>
            </a:r>
            <a:r>
              <a:rPr lang="fr-FR" sz="1500" dirty="0">
                <a:solidFill>
                  <a:srgbClr val="0070C0"/>
                </a:solidFill>
              </a:rPr>
              <a:t>.</a:t>
            </a:r>
          </a:p>
          <a:p>
            <a:endParaRPr lang="fr-FR" dirty="0"/>
          </a:p>
          <a:p>
            <a:endParaRPr lang="fr-FR" dirty="0"/>
          </a:p>
        </p:txBody>
      </p:sp>
      <p:sp>
        <p:nvSpPr>
          <p:cNvPr id="7" name="ZoneTexte 6">
            <a:extLst>
              <a:ext uri="{FF2B5EF4-FFF2-40B4-BE49-F238E27FC236}">
                <a16:creationId xmlns:a16="http://schemas.microsoft.com/office/drawing/2014/main" id="{BAB7EA12-F3DB-48BD-AE76-6F5BA4A187D5}"/>
              </a:ext>
            </a:extLst>
          </p:cNvPr>
          <p:cNvSpPr txBox="1"/>
          <p:nvPr/>
        </p:nvSpPr>
        <p:spPr>
          <a:xfrm rot="21264632">
            <a:off x="593528" y="389520"/>
            <a:ext cx="3149615" cy="307777"/>
          </a:xfrm>
          <a:prstGeom prst="rect">
            <a:avLst/>
          </a:prstGeom>
          <a:noFill/>
        </p:spPr>
        <p:txBody>
          <a:bodyPr wrap="square" rtlCol="0">
            <a:spAutoFit/>
          </a:bodyPr>
          <a:lstStyle/>
          <a:p>
            <a:r>
              <a:rPr lang="fr-FR" sz="1400" dirty="0">
                <a:solidFill>
                  <a:srgbClr val="0070C0"/>
                </a:solidFill>
              </a:rPr>
              <a:t>Lisbonne 2018</a:t>
            </a:r>
          </a:p>
        </p:txBody>
      </p:sp>
      <p:pic>
        <p:nvPicPr>
          <p:cNvPr id="8" name="Image 7" descr="6">
            <a:extLst>
              <a:ext uri="{FF2B5EF4-FFF2-40B4-BE49-F238E27FC236}">
                <a16:creationId xmlns:a16="http://schemas.microsoft.com/office/drawing/2014/main" id="{3B04C8F6-B2FC-4A11-A754-01014EC46392}"/>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20870317">
            <a:off x="971106" y="818311"/>
            <a:ext cx="3408823" cy="2272549"/>
          </a:xfrm>
          <a:prstGeom prst="rect">
            <a:avLst/>
          </a:prstGeom>
          <a:ln>
            <a:noFill/>
          </a:ln>
          <a:effectLst>
            <a:softEdge rad="112500"/>
          </a:effectLst>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799" y="-338667"/>
            <a:ext cx="10058402" cy="1219200"/>
          </a:xfrm>
        </p:spPr>
        <p:txBody>
          <a:bodyPr rtlCol="0"/>
          <a:lstStyle/>
          <a:p>
            <a:pPr rtl="0"/>
            <a:r>
              <a:rPr lang="fr-FR" dirty="0"/>
              <a:t>Cultiver ses neurones</a:t>
            </a:r>
          </a:p>
        </p:txBody>
      </p:sp>
      <p:sp>
        <p:nvSpPr>
          <p:cNvPr id="4" name="Espace réservé du contenu 13">
            <a:extLst>
              <a:ext uri="{FF2B5EF4-FFF2-40B4-BE49-F238E27FC236}">
                <a16:creationId xmlns:a16="http://schemas.microsoft.com/office/drawing/2014/main" id="{F23769E1-0826-49E3-BF86-15B80DDBE427}"/>
              </a:ext>
            </a:extLst>
          </p:cNvPr>
          <p:cNvSpPr txBox="1">
            <a:spLocks/>
          </p:cNvSpPr>
          <p:nvPr/>
        </p:nvSpPr>
        <p:spPr>
          <a:xfrm>
            <a:off x="289218" y="1797602"/>
            <a:ext cx="10058400" cy="4814864"/>
          </a:xfrm>
          <a:prstGeom prst="rect">
            <a:avLst/>
          </a:prstGeom>
        </p:spPr>
        <p:txBody>
          <a:bodyPr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b="1" dirty="0">
                <a:solidFill>
                  <a:srgbClr val="0070C0"/>
                </a:solidFill>
              </a:rPr>
              <a:t>Voir un film sur grand écran ? – Responsable Anne-Marie Bigot</a:t>
            </a:r>
          </a:p>
          <a:p>
            <a:r>
              <a:rPr lang="fr-FR" dirty="0">
                <a:solidFill>
                  <a:srgbClr val="0070C0"/>
                </a:solidFill>
              </a:rPr>
              <a:t>A tarif réduit pour les salles UGC (5 €) , CGR (5,20 €) , les salles Pathé (6,90 €) et le GRAC (3,50 €) Groupement Régional d’Actions Cinématographiques qui rassemble des salles arts et essais de la région telles que le </a:t>
            </a:r>
            <a:r>
              <a:rPr lang="fr-FR" dirty="0" err="1">
                <a:solidFill>
                  <a:srgbClr val="0070C0"/>
                </a:solidFill>
              </a:rPr>
              <a:t>Comoedia</a:t>
            </a:r>
            <a:r>
              <a:rPr lang="fr-FR" dirty="0">
                <a:solidFill>
                  <a:srgbClr val="0070C0"/>
                </a:solidFill>
              </a:rPr>
              <a:t>, le Zola, les Alizés, le Cinéma Lumière Bellecour et le Cinéma Lumière Terreaux </a:t>
            </a:r>
            <a:br>
              <a:rPr lang="fr-FR" dirty="0"/>
            </a:br>
            <a:endParaRPr lang="fr-FR" dirty="0">
              <a:solidFill>
                <a:srgbClr val="0070C0"/>
              </a:solidFill>
            </a:endParaRPr>
          </a:p>
          <a:p>
            <a:r>
              <a:rPr lang="fr-FR" dirty="0">
                <a:solidFill>
                  <a:srgbClr val="0070C0"/>
                </a:solidFill>
              </a:rPr>
              <a:t>L’APIO accorde une subvention de 2 € par ticket de cinéma non fourni par l’APIO (voir subventions page 23).</a:t>
            </a:r>
          </a:p>
          <a:p>
            <a:pPr marL="0" indent="0">
              <a:buNone/>
            </a:pPr>
            <a:endParaRPr lang="fr-FR" dirty="0"/>
          </a:p>
          <a:p>
            <a:endParaRPr lang="fr-FR" dirty="0"/>
          </a:p>
        </p:txBody>
      </p:sp>
      <p:pic>
        <p:nvPicPr>
          <p:cNvPr id="6" name="Image 5">
            <a:extLst>
              <a:ext uri="{FF2B5EF4-FFF2-40B4-BE49-F238E27FC236}">
                <a16:creationId xmlns:a16="http://schemas.microsoft.com/office/drawing/2014/main" id="{91867A31-3228-4044-8DDF-22683E96F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3950">
            <a:off x="9237618" y="356775"/>
            <a:ext cx="2515140" cy="1886355"/>
          </a:xfrm>
          <a:prstGeom prst="rect">
            <a:avLst/>
          </a:prstGeom>
          <a:ln>
            <a:noFill/>
          </a:ln>
          <a:effectLst>
            <a:softEdge rad="112500"/>
          </a:effectLst>
        </p:spPr>
      </p:pic>
    </p:spTree>
    <p:extLst>
      <p:ext uri="{BB962C8B-B14F-4D97-AF65-F5344CB8AC3E}">
        <p14:creationId xmlns:p14="http://schemas.microsoft.com/office/powerpoint/2010/main" val="39986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0310" y="-364066"/>
            <a:ext cx="10951030" cy="1219200"/>
          </a:xfrm>
        </p:spPr>
        <p:txBody>
          <a:bodyPr rtlCol="0"/>
          <a:lstStyle/>
          <a:p>
            <a:pPr rtl="0"/>
            <a:r>
              <a:rPr lang="fr-FR" dirty="0"/>
              <a:t>Profitez de la culture à Lyon et ses alentours !</a:t>
            </a:r>
          </a:p>
        </p:txBody>
      </p:sp>
      <p:sp>
        <p:nvSpPr>
          <p:cNvPr id="4" name="Espace réservé du contenu 13">
            <a:extLst>
              <a:ext uri="{FF2B5EF4-FFF2-40B4-BE49-F238E27FC236}">
                <a16:creationId xmlns:a16="http://schemas.microsoft.com/office/drawing/2014/main" id="{F23769E1-0826-49E3-BF86-15B80DDBE427}"/>
              </a:ext>
            </a:extLst>
          </p:cNvPr>
          <p:cNvSpPr txBox="1">
            <a:spLocks/>
          </p:cNvSpPr>
          <p:nvPr/>
        </p:nvSpPr>
        <p:spPr>
          <a:xfrm>
            <a:off x="289217" y="950513"/>
            <a:ext cx="11416827" cy="5661953"/>
          </a:xfrm>
          <a:prstGeom prst="rect">
            <a:avLst/>
          </a:prstGeom>
        </p:spPr>
        <p:txBody>
          <a:bodyPr rtlCol="0">
            <a:normAutofit fontScale="700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b="1" dirty="0">
                <a:solidFill>
                  <a:srgbClr val="0070C0"/>
                </a:solidFill>
              </a:rPr>
              <a:t>Aller voir un spectacle ? – </a:t>
            </a:r>
          </a:p>
          <a:p>
            <a:r>
              <a:rPr lang="fr-FR" b="1" dirty="0">
                <a:solidFill>
                  <a:srgbClr val="0070C0"/>
                </a:solidFill>
              </a:rPr>
              <a:t>(Re)Découvrez des salles de spectacles et de concerts sur Lyon et ses alentours </a:t>
            </a:r>
            <a:endParaRPr lang="fr-FR" dirty="0">
              <a:solidFill>
                <a:srgbClr val="0070C0"/>
              </a:solidFill>
            </a:endParaRPr>
          </a:p>
          <a:p>
            <a:pPr marL="0" indent="0" algn="ctr">
              <a:buNone/>
            </a:pPr>
            <a:r>
              <a:rPr lang="fr-FR" u="sng" dirty="0">
                <a:hlinkClick r:id="rId3"/>
              </a:rPr>
              <a:t>Les pages cultures de Lyon</a:t>
            </a:r>
            <a:r>
              <a:rPr lang="fr-FR" dirty="0"/>
              <a:t> :</a:t>
            </a:r>
          </a:p>
          <a:p>
            <a:pPr marL="0" indent="0" algn="ctr">
              <a:buNone/>
            </a:pPr>
            <a:r>
              <a:rPr lang="fr-FR" u="sng" dirty="0">
                <a:hlinkClick r:id="rId4"/>
              </a:rPr>
              <a:t>Les pages culture de la Métropole</a:t>
            </a:r>
            <a:r>
              <a:rPr lang="fr-FR" dirty="0"/>
              <a:t> :</a:t>
            </a:r>
          </a:p>
          <a:p>
            <a:pPr marL="0" indent="0" algn="ctr">
              <a:buNone/>
            </a:pPr>
            <a:r>
              <a:rPr lang="fr-FR" u="sng" dirty="0">
                <a:hlinkClick r:id="rId5"/>
              </a:rPr>
              <a:t>Un site dédié aux concerts</a:t>
            </a:r>
            <a:r>
              <a:rPr lang="fr-FR" dirty="0"/>
              <a:t> </a:t>
            </a:r>
            <a:r>
              <a:rPr lang="fr-FR" dirty="0">
                <a:solidFill>
                  <a:srgbClr val="0070C0"/>
                </a:solidFill>
              </a:rPr>
              <a:t>à Lyon</a:t>
            </a:r>
          </a:p>
          <a:p>
            <a:pPr marL="0" indent="0" algn="ctr">
              <a:buNone/>
            </a:pPr>
            <a:r>
              <a:rPr lang="fr-FR" dirty="0">
                <a:solidFill>
                  <a:srgbClr val="0070C0"/>
                </a:solidFill>
              </a:rPr>
              <a:t>Les </a:t>
            </a:r>
            <a:r>
              <a:rPr lang="fr-FR" u="sng" dirty="0">
                <a:hlinkClick r:id="rId6"/>
              </a:rPr>
              <a:t>balises théâtre </a:t>
            </a:r>
            <a:r>
              <a:rPr lang="fr-FR" dirty="0"/>
              <a:t>: </a:t>
            </a:r>
            <a:r>
              <a:rPr lang="fr-FR" dirty="0">
                <a:solidFill>
                  <a:srgbClr val="0070C0"/>
                </a:solidFill>
              </a:rPr>
              <a:t>une place achetée, une place offerte !</a:t>
            </a:r>
          </a:p>
          <a:p>
            <a:pPr marL="346075" indent="-346075"/>
            <a:r>
              <a:rPr lang="fr-FR" b="1" dirty="0">
                <a:solidFill>
                  <a:srgbClr val="0070C0"/>
                </a:solidFill>
              </a:rPr>
              <a:t>Bénéficiez</a:t>
            </a:r>
            <a:r>
              <a:rPr lang="fr-FR" dirty="0">
                <a:solidFill>
                  <a:srgbClr val="0070C0"/>
                </a:solidFill>
              </a:rPr>
              <a:t> </a:t>
            </a:r>
            <a:r>
              <a:rPr lang="fr-FR" b="1" dirty="0">
                <a:solidFill>
                  <a:srgbClr val="0070C0"/>
                </a:solidFill>
              </a:rPr>
              <a:t>de réductions spécifiques sur deux salles de spectacles :</a:t>
            </a:r>
            <a:endParaRPr lang="fr-FR" dirty="0">
              <a:solidFill>
                <a:srgbClr val="0070C0"/>
              </a:solidFill>
            </a:endParaRPr>
          </a:p>
          <a:p>
            <a:pPr marL="0" indent="0">
              <a:buNone/>
            </a:pPr>
            <a:r>
              <a:rPr lang="fr-FR" dirty="0">
                <a:solidFill>
                  <a:srgbClr val="0070C0"/>
                </a:solidFill>
              </a:rPr>
              <a:t>A la</a:t>
            </a:r>
            <a:r>
              <a:rPr lang="fr-FR" b="1" dirty="0">
                <a:solidFill>
                  <a:srgbClr val="0070C0"/>
                </a:solidFill>
              </a:rPr>
              <a:t> </a:t>
            </a:r>
            <a:r>
              <a:rPr lang="fr-FR" u="sng" dirty="0">
                <a:hlinkClick r:id="rId7"/>
              </a:rPr>
              <a:t>Maison de la danse (Lyon 8)</a:t>
            </a:r>
            <a:r>
              <a:rPr lang="fr-FR" b="1" dirty="0"/>
              <a:t> </a:t>
            </a:r>
            <a:r>
              <a:rPr lang="fr-FR" dirty="0">
                <a:solidFill>
                  <a:srgbClr val="0070C0"/>
                </a:solidFill>
              </a:rPr>
              <a:t>(programmation grand public et famille) et  </a:t>
            </a:r>
            <a:r>
              <a:rPr lang="fr-FR" u="sng" dirty="0">
                <a:hlinkClick r:id="rId8"/>
              </a:rPr>
              <a:t>Pôle en Scènes (à Bron)</a:t>
            </a:r>
            <a:r>
              <a:rPr lang="fr-FR" dirty="0"/>
              <a:t>, </a:t>
            </a:r>
            <a:r>
              <a:rPr lang="fr-FR" dirty="0">
                <a:solidFill>
                  <a:srgbClr val="0070C0"/>
                </a:solidFill>
              </a:rPr>
              <a:t>vous pouvez bénéficier de réductions de 3 à 4 euros.</a:t>
            </a:r>
            <a:r>
              <a:rPr lang="fr-FR" b="1" dirty="0">
                <a:solidFill>
                  <a:srgbClr val="0070C0"/>
                </a:solidFill>
              </a:rPr>
              <a:t> </a:t>
            </a:r>
            <a:r>
              <a:rPr lang="fr-FR" dirty="0">
                <a:solidFill>
                  <a:srgbClr val="0070C0"/>
                </a:solidFill>
              </a:rPr>
              <a:t>La subvention APIO peut être demandée sur ces billets.</a:t>
            </a:r>
          </a:p>
          <a:p>
            <a:pPr marL="0" indent="0">
              <a:buNone/>
            </a:pPr>
            <a:r>
              <a:rPr lang="fr-FR" dirty="0">
                <a:solidFill>
                  <a:srgbClr val="FF0000"/>
                </a:solidFill>
              </a:rPr>
              <a:t>Réservez vos places auprès de Sylviane Jacquet :</a:t>
            </a:r>
          </a:p>
          <a:p>
            <a:pPr lvl="1"/>
            <a:r>
              <a:rPr lang="fr-FR" sz="2200" dirty="0">
                <a:solidFill>
                  <a:srgbClr val="0070C0"/>
                </a:solidFill>
              </a:rPr>
              <a:t>le plus en amont possible des spectacles qui vous intéressent</a:t>
            </a:r>
          </a:p>
          <a:p>
            <a:pPr lvl="1"/>
            <a:r>
              <a:rPr lang="fr-FR" sz="2200" dirty="0">
                <a:solidFill>
                  <a:srgbClr val="0070C0"/>
                </a:solidFill>
              </a:rPr>
              <a:t>lui communiquer : Pôle en Scène OU Maison de la danse, l'intitulé du spectacle, la date + l’horaire, le nombre de place.</a:t>
            </a:r>
          </a:p>
          <a:p>
            <a:pPr marL="0" lvl="1" indent="0">
              <a:buNone/>
            </a:pPr>
            <a:r>
              <a:rPr lang="fr-FR" sz="2200" dirty="0">
                <a:solidFill>
                  <a:srgbClr val="0070C0"/>
                </a:solidFill>
              </a:rPr>
              <a:t>Vous pouvez bénéficier également de réductions sur les festivals Jazz à Vienne (en Juin) et Nuits de Fourvière </a:t>
            </a:r>
            <a:br>
              <a:rPr lang="fr-FR" sz="2200" dirty="0">
                <a:solidFill>
                  <a:srgbClr val="0070C0"/>
                </a:solidFill>
              </a:rPr>
            </a:br>
            <a:r>
              <a:rPr lang="fr-FR" sz="2200" dirty="0">
                <a:solidFill>
                  <a:srgbClr val="0070C0"/>
                </a:solidFill>
              </a:rPr>
              <a:t>(en Juin-Juillet)</a:t>
            </a:r>
          </a:p>
          <a:p>
            <a:pPr marL="0" indent="0">
              <a:buNone/>
            </a:pPr>
            <a:endParaRPr lang="fr-FR" dirty="0"/>
          </a:p>
          <a:p>
            <a:endParaRPr lang="fr-FR" dirty="0"/>
          </a:p>
        </p:txBody>
      </p:sp>
      <p:pic>
        <p:nvPicPr>
          <p:cNvPr id="3" name="Image 2">
            <a:extLst>
              <a:ext uri="{FF2B5EF4-FFF2-40B4-BE49-F238E27FC236}">
                <a16:creationId xmlns:a16="http://schemas.microsoft.com/office/drawing/2014/main" id="{E9DB5B20-11D7-4FCC-8A6B-E7159759A20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9255" y="1719965"/>
            <a:ext cx="3248025" cy="1409700"/>
          </a:xfrm>
          <a:prstGeom prst="rect">
            <a:avLst/>
          </a:prstGeom>
        </p:spPr>
      </p:pic>
      <p:pic>
        <p:nvPicPr>
          <p:cNvPr id="5" name="Image 4">
            <a:extLst>
              <a:ext uri="{FF2B5EF4-FFF2-40B4-BE49-F238E27FC236}">
                <a16:creationId xmlns:a16="http://schemas.microsoft.com/office/drawing/2014/main" id="{535FEB8B-853C-46F1-A434-61F59559553F}"/>
              </a:ext>
            </a:extLst>
          </p:cNvPr>
          <p:cNvPicPr>
            <a:picLocks noChangeAspect="1"/>
          </p:cNvPicPr>
          <p:nvPr/>
        </p:nvPicPr>
        <p:blipFill>
          <a:blip r:embed="rId10"/>
          <a:stretch>
            <a:fillRect/>
          </a:stretch>
        </p:blipFill>
        <p:spPr>
          <a:xfrm>
            <a:off x="10432754" y="4532928"/>
            <a:ext cx="1524000" cy="676275"/>
          </a:xfrm>
          <a:prstGeom prst="rect">
            <a:avLst/>
          </a:prstGeom>
          <a:solidFill>
            <a:schemeClr val="accent1">
              <a:alpha val="0"/>
            </a:schemeClr>
          </a:solidFill>
          <a:effectLst>
            <a:softEdge rad="12700"/>
          </a:effectLst>
        </p:spPr>
      </p:pic>
      <p:pic>
        <p:nvPicPr>
          <p:cNvPr id="6" name="Image 5">
            <a:extLst>
              <a:ext uri="{FF2B5EF4-FFF2-40B4-BE49-F238E27FC236}">
                <a16:creationId xmlns:a16="http://schemas.microsoft.com/office/drawing/2014/main" id="{80E610B1-120A-4669-B2DC-5B304463DCFA}"/>
              </a:ext>
            </a:extLst>
          </p:cNvPr>
          <p:cNvPicPr>
            <a:picLocks noChangeAspect="1"/>
          </p:cNvPicPr>
          <p:nvPr/>
        </p:nvPicPr>
        <p:blipFill>
          <a:blip r:embed="rId11"/>
          <a:stretch>
            <a:fillRect/>
          </a:stretch>
        </p:blipFill>
        <p:spPr>
          <a:xfrm>
            <a:off x="9584613" y="1291609"/>
            <a:ext cx="1914525" cy="2066925"/>
          </a:xfrm>
          <a:prstGeom prst="rect">
            <a:avLst/>
          </a:prstGeom>
          <a:ln>
            <a:noFill/>
          </a:ln>
          <a:effectLst>
            <a:softEdge rad="112500"/>
          </a:effectLst>
        </p:spPr>
      </p:pic>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D442EE5-7A00-42C2-90A7-03ABF76C3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1518" y="4776716"/>
            <a:ext cx="2984467" cy="1989844"/>
          </a:xfrm>
          <a:prstGeom prst="rect">
            <a:avLst/>
          </a:prstGeom>
          <a:ln>
            <a:noFill/>
          </a:ln>
          <a:effectLst>
            <a:softEdge rad="112500"/>
          </a:effectLst>
        </p:spPr>
      </p:pic>
      <p:pic>
        <p:nvPicPr>
          <p:cNvPr id="2" name="Image 1">
            <a:extLst>
              <a:ext uri="{FF2B5EF4-FFF2-40B4-BE49-F238E27FC236}">
                <a16:creationId xmlns:a16="http://schemas.microsoft.com/office/drawing/2014/main" id="{1AA43980-830F-4ABE-987E-04861B5898F1}"/>
              </a:ext>
            </a:extLst>
          </p:cNvPr>
          <p:cNvPicPr>
            <a:picLocks noChangeAspect="1"/>
          </p:cNvPicPr>
          <p:nvPr/>
        </p:nvPicPr>
        <p:blipFill>
          <a:blip r:embed="rId3"/>
          <a:stretch>
            <a:fillRect/>
          </a:stretch>
        </p:blipFill>
        <p:spPr>
          <a:xfrm>
            <a:off x="10044176" y="436034"/>
            <a:ext cx="1695455" cy="1562878"/>
          </a:xfrm>
          <a:prstGeom prst="rect">
            <a:avLst/>
          </a:prstGeom>
          <a:ln>
            <a:noFill/>
          </a:ln>
          <a:effectLst>
            <a:softEdge rad="112500"/>
          </a:effectLst>
        </p:spPr>
      </p:pic>
      <p:sp>
        <p:nvSpPr>
          <p:cNvPr id="3" name="Espace réservé du contenu 13">
            <a:extLst>
              <a:ext uri="{FF2B5EF4-FFF2-40B4-BE49-F238E27FC236}">
                <a16:creationId xmlns:a16="http://schemas.microsoft.com/office/drawing/2014/main" id="{D668D144-AE53-436E-B59F-4CFBA82B9EA0}"/>
              </a:ext>
            </a:extLst>
          </p:cNvPr>
          <p:cNvSpPr txBox="1">
            <a:spLocks/>
          </p:cNvSpPr>
          <p:nvPr/>
        </p:nvSpPr>
        <p:spPr>
          <a:xfrm>
            <a:off x="289218" y="950513"/>
            <a:ext cx="10058400" cy="5661953"/>
          </a:xfrm>
          <a:prstGeom prst="rect">
            <a:avLst/>
          </a:prstGeom>
        </p:spPr>
        <p:txBody>
          <a:bodyPr rtlCol="0">
            <a:normAutofit fontScale="77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b="1" dirty="0">
                <a:solidFill>
                  <a:srgbClr val="0070C0"/>
                </a:solidFill>
              </a:rPr>
              <a:t>Bouquiner à la pause café ? – Responsable Fabienne </a:t>
            </a:r>
            <a:r>
              <a:rPr lang="fr-FR" b="1" dirty="0" err="1">
                <a:solidFill>
                  <a:srgbClr val="0070C0"/>
                </a:solidFill>
              </a:rPr>
              <a:t>Molinari</a:t>
            </a:r>
            <a:endParaRPr lang="fr-FR" b="1" dirty="0">
              <a:solidFill>
                <a:srgbClr val="0070C0"/>
              </a:solidFill>
            </a:endParaRPr>
          </a:p>
          <a:p>
            <a:r>
              <a:rPr lang="fr-FR" dirty="0">
                <a:solidFill>
                  <a:srgbClr val="0070C0"/>
                </a:solidFill>
              </a:rPr>
              <a:t>Des abonnements à des revues d’ intérêt général au nom de l’APIO ont été pris. Une pause en salle café au rez-de-chaussée du bât L" , et vous pourrez facilement les consulter. </a:t>
            </a:r>
          </a:p>
          <a:p>
            <a:r>
              <a:rPr lang="fr-FR" dirty="0">
                <a:solidFill>
                  <a:srgbClr val="0070C0"/>
                </a:solidFill>
              </a:rPr>
              <a:t>Revues : « 60 Millions . . .», «Que Choisir». . .</a:t>
            </a:r>
          </a:p>
          <a:p>
            <a:pPr marL="0" indent="0">
              <a:buNone/>
            </a:pPr>
            <a:r>
              <a:rPr lang="fr-FR" b="1" dirty="0">
                <a:solidFill>
                  <a:srgbClr val="0070C0"/>
                </a:solidFill>
              </a:rPr>
              <a:t>Et si nous chantions ? – Responsable </a:t>
            </a:r>
            <a:r>
              <a:rPr lang="fr-FR" b="1" dirty="0" err="1">
                <a:solidFill>
                  <a:srgbClr val="0070C0"/>
                </a:solidFill>
              </a:rPr>
              <a:t>Soizick</a:t>
            </a:r>
            <a:r>
              <a:rPr lang="fr-FR" b="1" dirty="0">
                <a:solidFill>
                  <a:srgbClr val="0070C0"/>
                </a:solidFill>
              </a:rPr>
              <a:t> de Bagneaux</a:t>
            </a:r>
            <a:endParaRPr lang="fr-FR" b="1" dirty="0">
              <a:solidFill>
                <a:srgbClr val="FF0000"/>
              </a:solidFill>
            </a:endParaRPr>
          </a:p>
          <a:p>
            <a:r>
              <a:rPr lang="fr-FR" dirty="0">
                <a:solidFill>
                  <a:srgbClr val="0070C0"/>
                </a:solidFill>
              </a:rPr>
              <a:t>Tous les jeudis midi de 12h à 13h30, une activité chorale est proposée aux adhérents. Elle bénéficie de la présence d’un professeur de chant extérieur. L’adhésion à cette activité est de 60 € par année. Un prorata sur l’année est envisageable : il est donc possible d’ intégrer la chorale à tout moment.</a:t>
            </a:r>
          </a:p>
          <a:p>
            <a:r>
              <a:rPr lang="fr-FR" dirty="0">
                <a:solidFill>
                  <a:srgbClr val="0070C0"/>
                </a:solidFill>
              </a:rPr>
              <a:t>Cette activité est destinée à offrir un moment d’échange convivial et de détente.</a:t>
            </a:r>
          </a:p>
          <a:p>
            <a:r>
              <a:rPr lang="fr-FR" dirty="0">
                <a:solidFill>
                  <a:srgbClr val="0070C0"/>
                </a:solidFill>
              </a:rPr>
              <a:t>Elle permet également de progresser en technique vocale, d’éveiller nos oreilles à la polyphonie, de faire travailler nos mémoires et d’apprendre quelques rudiments sur la lecture des notes et sur le rythme.</a:t>
            </a:r>
          </a:p>
          <a:p>
            <a:r>
              <a:rPr lang="fr-FR" dirty="0">
                <a:solidFill>
                  <a:srgbClr val="0070C0"/>
                </a:solidFill>
              </a:rPr>
              <a:t>Lors de la fête de la musique ou au Noël des enfants du personnel, la chorale est toujours un moment apprécié de tous.</a:t>
            </a:r>
          </a:p>
          <a:p>
            <a:endParaRPr lang="fr-FR" dirty="0"/>
          </a:p>
        </p:txBody>
      </p:sp>
    </p:spTree>
    <p:extLst>
      <p:ext uri="{BB962C8B-B14F-4D97-AF65-F5344CB8AC3E}">
        <p14:creationId xmlns:p14="http://schemas.microsoft.com/office/powerpoint/2010/main" val="325020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799" y="-338667"/>
            <a:ext cx="10058402" cy="1219200"/>
          </a:xfrm>
        </p:spPr>
        <p:txBody>
          <a:bodyPr rtlCol="0"/>
          <a:lstStyle/>
          <a:p>
            <a:pPr rtl="0"/>
            <a:r>
              <a:rPr lang="fr-FR" dirty="0"/>
              <a:t>Besoin de se dépenser ?</a:t>
            </a:r>
          </a:p>
        </p:txBody>
      </p:sp>
      <p:sp>
        <p:nvSpPr>
          <p:cNvPr id="4" name="Espace réservé du contenu 13">
            <a:extLst>
              <a:ext uri="{FF2B5EF4-FFF2-40B4-BE49-F238E27FC236}">
                <a16:creationId xmlns:a16="http://schemas.microsoft.com/office/drawing/2014/main" id="{F23769E1-0826-49E3-BF86-15B80DDBE427}"/>
              </a:ext>
            </a:extLst>
          </p:cNvPr>
          <p:cNvSpPr txBox="1">
            <a:spLocks/>
          </p:cNvSpPr>
          <p:nvPr/>
        </p:nvSpPr>
        <p:spPr>
          <a:xfrm>
            <a:off x="289218" y="950513"/>
            <a:ext cx="10058400" cy="5661953"/>
          </a:xfrm>
          <a:prstGeom prst="rect">
            <a:avLst/>
          </a:prstGeom>
        </p:spPr>
        <p:txBody>
          <a:bodyPr rtlCol="0">
            <a:normAutofit fontScale="92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fr-FR" b="1" dirty="0">
                <a:solidFill>
                  <a:srgbClr val="0070C0"/>
                </a:solidFill>
              </a:rPr>
              <a:t>Un peu de gym ? – Responsable Anne-Marie Bigot</a:t>
            </a:r>
          </a:p>
          <a:p>
            <a:r>
              <a:rPr lang="fr-FR" dirty="0">
                <a:solidFill>
                  <a:srgbClr val="0070C0"/>
                </a:solidFill>
              </a:rPr>
              <a:t>Les cours de gymnastique se déroulent en semaine sur Bron.</a:t>
            </a:r>
          </a:p>
          <a:p>
            <a:r>
              <a:rPr lang="fr-FR" dirty="0">
                <a:solidFill>
                  <a:srgbClr val="0070C0"/>
                </a:solidFill>
              </a:rPr>
              <a:t>Échauffement/cardio-training, musculation et étirements, telles sont les activités que vous pourrez enchainer pendant les cours de la Gymnastique Volontaire (GV) de Bron, avec, selon les séances, des accessoires tels que </a:t>
            </a:r>
            <a:r>
              <a:rPr lang="fr-FR" dirty="0" err="1">
                <a:solidFill>
                  <a:srgbClr val="0070C0"/>
                </a:solidFill>
              </a:rPr>
              <a:t>steps</a:t>
            </a:r>
            <a:r>
              <a:rPr lang="fr-FR" dirty="0">
                <a:solidFill>
                  <a:srgbClr val="0070C0"/>
                </a:solidFill>
              </a:rPr>
              <a:t>, poids, </a:t>
            </a:r>
            <a:r>
              <a:rPr lang="fr-FR" dirty="0" err="1">
                <a:solidFill>
                  <a:srgbClr val="0070C0"/>
                </a:solidFill>
              </a:rPr>
              <a:t>élastibandes</a:t>
            </a:r>
            <a:r>
              <a:rPr lang="fr-FR" dirty="0">
                <a:solidFill>
                  <a:srgbClr val="0070C0"/>
                </a:solidFill>
              </a:rPr>
              <a:t>, bâtons, ballons, . . .</a:t>
            </a:r>
          </a:p>
          <a:p>
            <a:r>
              <a:rPr lang="fr-FR" dirty="0">
                <a:solidFill>
                  <a:srgbClr val="0070C0"/>
                </a:solidFill>
              </a:rPr>
              <a:t>L’ inscription est annuelle (de septembre à juin, sauf vacances scolaires) et ouvre l’accès à tous les cours de la GV, à différents horaires dans la semaine sur plusieurs salles de sport de Bron.</a:t>
            </a:r>
          </a:p>
          <a:p>
            <a:r>
              <a:rPr lang="fr-FR" dirty="0">
                <a:solidFill>
                  <a:srgbClr val="0070C0"/>
                </a:solidFill>
              </a:rPr>
              <a:t>Les cours les plus proches de l’ Université ont lieu à la Halle des sports (à 5 minutes à pied depuis l’ Université) , le lundi de 12h à 13h.</a:t>
            </a:r>
          </a:p>
          <a:p>
            <a:r>
              <a:rPr lang="fr-FR" dirty="0">
                <a:solidFill>
                  <a:srgbClr val="0070C0"/>
                </a:solidFill>
              </a:rPr>
              <a:t>A noter : un certificat médical est obligatoire pour toute nouvelle inscription.</a:t>
            </a:r>
          </a:p>
          <a:p>
            <a:endParaRPr lang="fr-FR" dirty="0"/>
          </a:p>
        </p:txBody>
      </p:sp>
      <p:pic>
        <p:nvPicPr>
          <p:cNvPr id="3" name="Image 2">
            <a:extLst>
              <a:ext uri="{FF2B5EF4-FFF2-40B4-BE49-F238E27FC236}">
                <a16:creationId xmlns:a16="http://schemas.microsoft.com/office/drawing/2014/main" id="{1AD766B9-AD44-41E5-BBCB-3FE4A32F7C65}"/>
              </a:ext>
            </a:extLst>
          </p:cNvPr>
          <p:cNvPicPr>
            <a:picLocks noChangeAspect="1"/>
          </p:cNvPicPr>
          <p:nvPr/>
        </p:nvPicPr>
        <p:blipFill>
          <a:blip r:embed="rId3"/>
          <a:stretch>
            <a:fillRect/>
          </a:stretch>
        </p:blipFill>
        <p:spPr>
          <a:xfrm>
            <a:off x="10200416" y="615820"/>
            <a:ext cx="1849570" cy="2472612"/>
          </a:xfrm>
          <a:prstGeom prst="rect">
            <a:avLst/>
          </a:prstGeom>
          <a:ln>
            <a:noFill/>
          </a:ln>
          <a:effectLst>
            <a:softEdge rad="112500"/>
          </a:effectLst>
        </p:spPr>
      </p:pic>
    </p:spTree>
    <p:extLst>
      <p:ext uri="{BB962C8B-B14F-4D97-AF65-F5344CB8AC3E}">
        <p14:creationId xmlns:p14="http://schemas.microsoft.com/office/powerpoint/2010/main" val="5743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455279-2C62-4887-807C-18415C275100}"/>
              </a:ext>
            </a:extLst>
          </p:cNvPr>
          <p:cNvSpPr/>
          <p:nvPr/>
        </p:nvSpPr>
        <p:spPr>
          <a:xfrm>
            <a:off x="660400" y="469668"/>
            <a:ext cx="9575800" cy="5847755"/>
          </a:xfrm>
          <a:prstGeom prst="rect">
            <a:avLst/>
          </a:prstGeom>
        </p:spPr>
        <p:txBody>
          <a:bodyPr wrap="square">
            <a:spAutoFit/>
          </a:bodyPr>
          <a:lstStyle/>
          <a:p>
            <a:r>
              <a:rPr lang="fr-FR" sz="2000" b="1" dirty="0">
                <a:solidFill>
                  <a:srgbClr val="0070C0"/>
                </a:solidFill>
              </a:rPr>
              <a:t>Et si on jouait au Badminton ? – Responsable Fabien Moreau</a:t>
            </a:r>
          </a:p>
          <a:p>
            <a:endParaRPr lang="fr-FR" sz="2000" b="1" dirty="0">
              <a:solidFill>
                <a:srgbClr val="0070C0"/>
              </a:solidFill>
            </a:endParaRPr>
          </a:p>
          <a:p>
            <a:r>
              <a:rPr lang="fr-FR" sz="2000" dirty="0">
                <a:solidFill>
                  <a:srgbClr val="0070C0"/>
                </a:solidFill>
              </a:rPr>
              <a:t>A deux pas de l’ Université, le complexe Squash Evasion dispose de 7 terrains de badminton simples ou doubles, loués pour une durée de 45 minutes. Les</a:t>
            </a:r>
          </a:p>
          <a:p>
            <a:r>
              <a:rPr lang="fr-FR" sz="2000" dirty="0">
                <a:solidFill>
                  <a:srgbClr val="0070C0"/>
                </a:solidFill>
              </a:rPr>
              <a:t>réservations se font en ligne directement sur le site de Squash Evasion. Une réduction de 20% est prise en charge par l’APIO sur le tarif normal (85 € au lieu de 108 € la carte de 10 terrains) . Possibilité de former de nouveaux groupes ou de vous joindre à des groupes existants.</a:t>
            </a:r>
          </a:p>
          <a:p>
            <a:endParaRPr lang="fr-FR" sz="2000" dirty="0">
              <a:solidFill>
                <a:srgbClr val="0070C0"/>
              </a:solidFill>
            </a:endParaRPr>
          </a:p>
          <a:p>
            <a:endParaRPr lang="fr-FR" sz="2000" b="1" dirty="0">
              <a:solidFill>
                <a:srgbClr val="0070C0"/>
              </a:solidFill>
            </a:endParaRPr>
          </a:p>
          <a:p>
            <a:r>
              <a:rPr lang="fr-FR" sz="2000" b="1" dirty="0">
                <a:solidFill>
                  <a:srgbClr val="0070C0"/>
                </a:solidFill>
              </a:rPr>
              <a:t>Piquer une tête à la piscine de Bron ? – Responsable Marc </a:t>
            </a:r>
            <a:r>
              <a:rPr lang="fr-FR" sz="2000" b="1" dirty="0" err="1">
                <a:solidFill>
                  <a:srgbClr val="0070C0"/>
                </a:solidFill>
              </a:rPr>
              <a:t>Dagnino</a:t>
            </a:r>
            <a:endParaRPr lang="fr-FR" sz="2000" b="1" dirty="0">
              <a:solidFill>
                <a:srgbClr val="0070C0"/>
              </a:solidFill>
            </a:endParaRPr>
          </a:p>
          <a:p>
            <a:r>
              <a:rPr lang="fr-FR" sz="2000" dirty="0">
                <a:solidFill>
                  <a:srgbClr val="0070C0"/>
                </a:solidFill>
              </a:rPr>
              <a:t>Savez-vous que grâce à l’</a:t>
            </a:r>
            <a:r>
              <a:rPr lang="fr-FR" sz="2000" dirty="0" err="1">
                <a:solidFill>
                  <a:srgbClr val="0070C0"/>
                </a:solidFill>
              </a:rPr>
              <a:t>Apio</a:t>
            </a:r>
            <a:r>
              <a:rPr lang="fr-FR" sz="2000" dirty="0">
                <a:solidFill>
                  <a:srgbClr val="0070C0"/>
                </a:solidFill>
              </a:rPr>
              <a:t>, vous bénéficiez de tarifs préférentiels à la piscine de Bron ?</a:t>
            </a:r>
          </a:p>
          <a:p>
            <a:r>
              <a:rPr lang="fr-FR" sz="2000" dirty="0">
                <a:solidFill>
                  <a:srgbClr val="0070C0"/>
                </a:solidFill>
              </a:rPr>
              <a:t>Demandez une attestation d’adhésion et présentez la à l’accueil de la piscine André </a:t>
            </a:r>
            <a:r>
              <a:rPr lang="fr-FR" sz="2000" dirty="0" err="1">
                <a:solidFill>
                  <a:srgbClr val="0070C0"/>
                </a:solidFill>
              </a:rPr>
              <a:t>Sousi</a:t>
            </a:r>
            <a:endParaRPr lang="fr-FR" sz="2000" dirty="0">
              <a:solidFill>
                <a:srgbClr val="0070C0"/>
              </a:solidFill>
            </a:endParaRPr>
          </a:p>
          <a:p>
            <a:endParaRPr lang="fr-FR" dirty="0">
              <a:solidFill>
                <a:srgbClr val="0070C0"/>
              </a:solidFill>
            </a:endParaRPr>
          </a:p>
          <a:p>
            <a:endParaRPr lang="fr-FR" b="1" dirty="0">
              <a:solidFill>
                <a:srgbClr val="0070C0"/>
              </a:solidFill>
            </a:endParaRPr>
          </a:p>
          <a:p>
            <a:endParaRPr lang="fr-FR" dirty="0"/>
          </a:p>
        </p:txBody>
      </p:sp>
      <p:pic>
        <p:nvPicPr>
          <p:cNvPr id="2" name="Image 1">
            <a:extLst>
              <a:ext uri="{FF2B5EF4-FFF2-40B4-BE49-F238E27FC236}">
                <a16:creationId xmlns:a16="http://schemas.microsoft.com/office/drawing/2014/main" id="{1516259B-55FD-4CBA-90F7-027FFA32C9A8}"/>
              </a:ext>
            </a:extLst>
          </p:cNvPr>
          <p:cNvPicPr>
            <a:picLocks noChangeAspect="1"/>
          </p:cNvPicPr>
          <p:nvPr/>
        </p:nvPicPr>
        <p:blipFill>
          <a:blip r:embed="rId2">
            <a:clrChange>
              <a:clrFrom>
                <a:srgbClr val="7B8898"/>
              </a:clrFrom>
              <a:clrTo>
                <a:srgbClr val="7B8898">
                  <a:alpha val="0"/>
                </a:srgbClr>
              </a:clrTo>
            </a:clrChange>
          </a:blip>
          <a:stretch>
            <a:fillRect/>
          </a:stretch>
        </p:blipFill>
        <p:spPr>
          <a:xfrm>
            <a:off x="10081399" y="1474237"/>
            <a:ext cx="1795356" cy="2640563"/>
          </a:xfrm>
          <a:prstGeom prst="rect">
            <a:avLst/>
          </a:prstGeom>
          <a:ln>
            <a:noFill/>
          </a:ln>
          <a:effectLst>
            <a:softEdge rad="112500"/>
          </a:effectLst>
        </p:spPr>
      </p:pic>
    </p:spTree>
    <p:extLst>
      <p:ext uri="{BB962C8B-B14F-4D97-AF65-F5344CB8AC3E}">
        <p14:creationId xmlns:p14="http://schemas.microsoft.com/office/powerpoint/2010/main" val="5622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Illustration Nature 16: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60_TF03431377_TF03431377.potx" id="{F05F1E57-AC66-42B0-9DE6-2615D392D1F4}" vid="{13E0EB68-91B4-47CB-AAA7-D055D1B77095}"/>
    </a:ext>
  </a:extLst>
</a:theme>
</file>

<file path=ppt/theme/theme2.xml><?xml version="1.0" encoding="utf-8"?>
<a:theme xmlns:a="http://schemas.openxmlformats.org/drawingml/2006/main" name="Thèm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 Arc-en-ciel</Template>
  <TotalTime>409</TotalTime>
  <Words>3511</Words>
  <Application>Microsoft Office PowerPoint</Application>
  <PresentationFormat>Grand écran</PresentationFormat>
  <Paragraphs>316</Paragraphs>
  <Slides>35</Slides>
  <Notes>19</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35</vt:i4>
      </vt:variant>
    </vt:vector>
  </HeadingPairs>
  <TitlesOfParts>
    <vt:vector size="39" baseType="lpstr">
      <vt:lpstr>Alef</vt:lpstr>
      <vt:lpstr>Arial</vt:lpstr>
      <vt:lpstr>Segoe Print</vt:lpstr>
      <vt:lpstr>Illustration Nature 16:9</vt:lpstr>
      <vt:lpstr>APIO – Livret 2024</vt:lpstr>
      <vt:lpstr>L’APIO c’est quoi ?</vt:lpstr>
      <vt:lpstr>Membres élus du bureau de l’apio</vt:lpstr>
      <vt:lpstr>Présentation PowerPoint</vt:lpstr>
      <vt:lpstr>Cultiver ses neurones</vt:lpstr>
      <vt:lpstr>Profitez de la culture à Lyon et ses alentours !</vt:lpstr>
      <vt:lpstr>Présentation PowerPoint</vt:lpstr>
      <vt:lpstr>Besoin de se dépenser ?</vt:lpstr>
      <vt:lpstr>Présentation PowerPoint</vt:lpstr>
      <vt:lpstr>Un rendez-vous avec le Père Noël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d’accès au local Apio pour les locations</vt:lpstr>
      <vt:lpstr>Prendre soin du matériel</vt:lpstr>
      <vt:lpstr>Envie de s’évader ?</vt:lpstr>
      <vt:lpstr>Présentation PowerPoint</vt:lpstr>
      <vt:lpstr>Présentation PowerPoint</vt:lpstr>
      <vt:lpstr>Des subventions annuelles par adhérent pour les spectacles, le sport, les abonnements, etc...</vt:lpstr>
      <vt:lpstr>Présentation PowerPoint</vt:lpstr>
      <vt:lpstr>Journée Porte Ouverture Apio - 2018</vt:lpstr>
      <vt:lpstr>Week-end de 3 jours à Lisbonne - 2018</vt:lpstr>
      <vt:lpstr>Week-end de 3 jours à Londres - 2016</vt:lpstr>
      <vt:lpstr>Week-end à Cassis / Marseille - 2014</vt:lpstr>
      <vt:lpstr>Week-end à Europa Park- 2013</vt:lpstr>
      <vt:lpstr>Week-end Marchés de Noël Strasbourg et Colmar - 2014</vt:lpstr>
      <vt:lpstr>Quelques photos Apio</vt:lpstr>
      <vt:lpstr>Quelques photos Apio</vt:lpstr>
      <vt:lpstr>Quelques photos Apio</vt:lpstr>
      <vt:lpstr>Quelques photos Apio</vt:lpstr>
      <vt:lpstr>Quelques photos Apio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Disposition du titre</dc:title>
  <dc:creator>SEGURA Aline</dc:creator>
  <cp:lastModifiedBy>SEGURA Aline</cp:lastModifiedBy>
  <cp:revision>128</cp:revision>
  <dcterms:created xsi:type="dcterms:W3CDTF">2021-10-22T07:30:36Z</dcterms:created>
  <dcterms:modified xsi:type="dcterms:W3CDTF">2023-11-15T13:52:26Z</dcterms:modified>
</cp:coreProperties>
</file>